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Slides/notesSlide1.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 id="275" r:id="rId18"/>
    <p:sldId id="276" r:id="rId19"/>
    <p:sldId id="277" r:id="rId20"/>
    <p:sldId id="278" r:id="rId21"/>
    <p:sldId id="279" r:id="rId22"/>
    <p:sldId id="280" r:id="rId23"/>
    <p:sldId id="281" r:id="rId24"/>
    <p:sldId id="282" r:id="rId25"/>
    <p:sldId id="283" r:id="rId26"/>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slideViewPr>
    <p:cSldViewPr snapToGrid="0">
      <p:cViewPr>
        <p:scale>
          <a:sx n="1" d="2"/>
          <a:sy n="1" d="2"/>
        </p:scale>
        <p:origin x="0" y="0"/>
      </p:cViewPr>
    </p:cSldViewPr>
  </p:slide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3" name=""/>
        <p:cNvGrpSpPr/>
        <p:nvPr/>
      </p:nvGrpSpPr>
      <p:grpSpPr>
        <a:xfrm>
          <a:off x="0" y="0"/>
          <a:ext cx="0" cy="0"/>
          <a:chOff x="0" y="0"/>
          <a:chExt cx="0" cy="0"/>
        </a:xfrm>
      </p:grpSpPr>
      <p:sp>
        <p:nvSpPr>
          <p:cNvPr id="1048708"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709"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BF7B0DA1-A53F-9F47-9583-0EE4847DFCAB}" type="datetimeFigureOut">
              <a:rPr lang="en-US" smtClean="0"/>
              <a:t>10/24/2023</a:t>
            </a:fld>
            <a:endParaRPr lang="en-US"/>
          </a:p>
        </p:txBody>
      </p:sp>
      <p:sp>
        <p:nvSpPr>
          <p:cNvPr id="1048710"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711"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2"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713"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0EC6C0FC-8B80-7B42-807F-E03C8A4599E4}"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IN"/>
              <a:t>There are other causes as well of these diseases </a:t>
            </a:r>
          </a:p>
          <a:p>
            <a:endParaRPr dirty="0" lang="en-IN"/>
          </a:p>
          <a:p>
            <a:r>
              <a:rPr dirty="0" lang="en-IN"/>
              <a:t>But main factor is deficiency of folic acid</a:t>
            </a:r>
            <a:endParaRPr dirty="0" lang="en-US"/>
          </a:p>
        </p:txBody>
      </p:sp>
      <p:sp>
        <p:nvSpPr>
          <p:cNvPr id="1048615" name="Slide Number Placeholder 3"/>
          <p:cNvSpPr>
            <a:spLocks noGrp="1"/>
          </p:cNvSpPr>
          <p:nvPr>
            <p:ph type="sldNum" sz="quarter" idx="5"/>
          </p:nvPr>
        </p:nvSpPr>
        <p:spPr/>
        <p:txBody>
          <a:bodyPr/>
          <a:p>
            <a:fld id="{0EC6C0FC-8B80-7B42-807F-E03C8A4599E4}"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5" name=""/>
        <p:cNvGrpSpPr/>
        <p:nvPr/>
      </p:nvGrpSpPr>
      <p:grpSpPr>
        <a:xfrm>
          <a:off x="0" y="0"/>
          <a:ext cx="0" cy="0"/>
          <a:chOff x="0" y="0"/>
          <a:chExt cx="0" cy="0"/>
        </a:xfrm>
      </p:grpSpPr>
      <p:sp>
        <p:nvSpPr>
          <p:cNvPr id="1048581" name="Graphic 1" descr="Tag=AccentColor Flavor=Light Target=Fill"/>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anchor="ctr" rtlCol="0"/>
          <a:p>
            <a:endParaRPr dirty="0" lang="en-US"/>
          </a:p>
        </p:txBody>
      </p:sp>
      <p:sp>
        <p:nvSpPr>
          <p:cNvPr id="1048582" name="Title 1"/>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dirty="0" lang="en-US"/>
          </a:p>
        </p:txBody>
      </p:sp>
      <p:sp>
        <p:nvSpPr>
          <p:cNvPr id="1048583" name="Subtitle 2"/>
          <p:cNvSpPr>
            <a:spLocks noGrp="1"/>
          </p:cNvSpPr>
          <p:nvPr>
            <p:ph type="subTitle" idx="1"/>
          </p:nvPr>
        </p:nvSpPr>
        <p:spPr>
          <a:xfrm>
            <a:off x="1524000" y="4928616"/>
            <a:ext cx="5705856" cy="996696"/>
          </a:xfrm>
        </p:spPr>
        <p:txBody>
          <a:bodyPr/>
          <a:lstStyle>
            <a:lvl1pPr algn="l" indent="0" marL="0">
              <a:buNone/>
              <a:defRPr baseline="0" cap="all"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endParaRPr dirty="0" lang="en-US"/>
          </a:p>
        </p:txBody>
      </p:sp>
      <p:sp>
        <p:nvSpPr>
          <p:cNvPr id="1048584" name="Date Placeholder 3"/>
          <p:cNvSpPr>
            <a:spLocks noGrp="1"/>
          </p:cNvSpPr>
          <p:nvPr>
            <p:ph type="dt" sz="half" idx="10"/>
          </p:nvPr>
        </p:nvSpPr>
        <p:spPr/>
        <p:txBody>
          <a:bodyPr/>
          <a:p>
            <a:fld id="{3C04E684-10F4-4CC3-A0B9-F03AA7BE37CF}" type="datetimeFigureOut">
              <a:rPr lang="en-US" smtClean="0"/>
              <a:t>10/24/2023</a:t>
            </a:fld>
            <a:endParaRPr lang="en-US"/>
          </a:p>
        </p:txBody>
      </p:sp>
      <p:sp>
        <p:nvSpPr>
          <p:cNvPr id="1048585" name="Footer Placeholder 4"/>
          <p:cNvSpPr>
            <a:spLocks noGrp="1"/>
          </p:cNvSpPr>
          <p:nvPr>
            <p:ph type="ftr" sz="quarter" idx="11"/>
          </p:nvPr>
        </p:nvSpPr>
        <p:spPr/>
        <p:txBody>
          <a:bodyPr/>
          <a:p>
            <a:endParaRPr lang="en-US"/>
          </a:p>
        </p:txBody>
      </p:sp>
      <p:sp>
        <p:nvSpPr>
          <p:cNvPr id="1048586" name="Slide Number Placeholder 5"/>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4" name=""/>
        <p:cNvGrpSpPr/>
        <p:nvPr/>
      </p:nvGrpSpPr>
      <p:grpSpPr>
        <a:xfrm>
          <a:off x="0" y="0"/>
          <a:ext cx="0" cy="0"/>
          <a:chOff x="0" y="0"/>
          <a:chExt cx="0" cy="0"/>
        </a:xfrm>
      </p:grpSpPr>
      <p:sp>
        <p:nvSpPr>
          <p:cNvPr id="1048589" name="Freeform: Shape 6" descr="Tag=AccentColor Flavor=Light Target=Fill"/>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anchor="ctr" rtlCol="0" wrap="square">
            <a:noAutofit/>
          </a:bodyPr>
          <a:p>
            <a:endParaRPr lang="en-US"/>
          </a:p>
        </p:txBody>
      </p:sp>
      <p:sp>
        <p:nvSpPr>
          <p:cNvPr id="1048590" name="Title 1"/>
          <p:cNvSpPr>
            <a:spLocks noGrp="1"/>
          </p:cNvSpPr>
          <p:nvPr>
            <p:ph type="title"/>
          </p:nvPr>
        </p:nvSpPr>
        <p:spPr/>
        <p:txBody>
          <a:bodyPr>
            <a:normAutofit/>
          </a:bodyPr>
          <a:lstStyle>
            <a:lvl1pPr>
              <a:defRPr sz="4000"/>
            </a:lvl1pPr>
          </a:lstStyle>
          <a:p>
            <a:r>
              <a:rPr lang="en-US"/>
              <a:t>Click to edit Master title style</a:t>
            </a:r>
            <a:endParaRPr dirty="0" lang="en-US"/>
          </a:p>
        </p:txBody>
      </p:sp>
      <p:sp>
        <p:nvSpPr>
          <p:cNvPr id="1048591" name="Content Placeholder 2"/>
          <p:cNvSpPr>
            <a:spLocks noGrp="1"/>
          </p:cNvSpPr>
          <p:nvPr>
            <p:ph idx="1"/>
          </p:nvPr>
        </p:nvSpPr>
        <p:spPr>
          <a:xfrm>
            <a:off x="838200" y="2011680"/>
            <a:ext cx="10515600" cy="416052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92" name="Date Placeholder 3"/>
          <p:cNvSpPr>
            <a:spLocks noGrp="1"/>
          </p:cNvSpPr>
          <p:nvPr>
            <p:ph type="dt" sz="half" idx="10"/>
          </p:nvPr>
        </p:nvSpPr>
        <p:spPr/>
        <p:txBody>
          <a:bodyPr/>
          <a:p>
            <a:fld id="{3C04E684-10F4-4CC3-A0B9-F03AA7BE37CF}" type="datetimeFigureOut">
              <a:rPr lang="en-US" smtClean="0"/>
              <a:t>10/24/2023</a:t>
            </a:fld>
            <a:endParaRPr lang="en-US"/>
          </a:p>
        </p:txBody>
      </p:sp>
      <p:sp>
        <p:nvSpPr>
          <p:cNvPr id="1048593" name="Footer Placeholder 4"/>
          <p:cNvSpPr>
            <a:spLocks noGrp="1"/>
          </p:cNvSpPr>
          <p:nvPr>
            <p:ph type="ftr" sz="quarter" idx="11"/>
          </p:nvPr>
        </p:nvSpPr>
        <p:spPr/>
        <p:txBody>
          <a:bodyPr/>
          <a:p>
            <a:endParaRPr lang="en-US"/>
          </a:p>
        </p:txBody>
      </p:sp>
      <p:sp>
        <p:nvSpPr>
          <p:cNvPr id="1048594" name="Slide Number Placeholder 5"/>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8" name=""/>
        <p:cNvGrpSpPr/>
        <p:nvPr/>
      </p:nvGrpSpPr>
      <p:grpSpPr>
        <a:xfrm>
          <a:off x="0" y="0"/>
          <a:ext cx="0" cy="0"/>
          <a:chOff x="0" y="0"/>
          <a:chExt cx="0" cy="0"/>
        </a:xfrm>
      </p:grpSpPr>
      <p:sp>
        <p:nvSpPr>
          <p:cNvPr id="1048679" name="Graphic 9" descr="Tag=AccentColor Flavor=Light Target=Fill"/>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anchor="ctr" rtlCol="0"/>
          <a:p>
            <a:endParaRPr lang="en-US"/>
          </a:p>
        </p:txBody>
      </p:sp>
      <p:sp>
        <p:nvSpPr>
          <p:cNvPr id="1048680" name="Title 1"/>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dirty="0" lang="en-US"/>
          </a:p>
        </p:txBody>
      </p:sp>
      <p:sp>
        <p:nvSpPr>
          <p:cNvPr id="1048681" name="Text Placeholder 2"/>
          <p:cNvSpPr>
            <a:spLocks noGrp="1"/>
          </p:cNvSpPr>
          <p:nvPr>
            <p:ph type="body" idx="1"/>
          </p:nvPr>
        </p:nvSpPr>
        <p:spPr>
          <a:xfrm>
            <a:off x="831850" y="4279392"/>
            <a:ext cx="5266944" cy="1500187"/>
          </a:xfrm>
        </p:spPr>
        <p:txBody>
          <a:bodyPr/>
          <a:lstStyle>
            <a:lvl1pPr indent="0" marL="0">
              <a:buNone/>
              <a:defRPr baseline="0" cap="all"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a:t>Click to edit Master text styles</a:t>
            </a:r>
          </a:p>
        </p:txBody>
      </p:sp>
      <p:sp>
        <p:nvSpPr>
          <p:cNvPr id="1048682" name="Date Placeholder 3"/>
          <p:cNvSpPr>
            <a:spLocks noGrp="1"/>
          </p:cNvSpPr>
          <p:nvPr>
            <p:ph type="dt" sz="half" idx="10"/>
          </p:nvPr>
        </p:nvSpPr>
        <p:spPr/>
        <p:txBody>
          <a:bodyPr/>
          <a:p>
            <a:fld id="{3C04E684-10F4-4CC3-A0B9-F03AA7BE37CF}" type="datetimeFigureOut">
              <a:rPr lang="en-US" smtClean="0"/>
              <a:t>10/24/2023</a:t>
            </a:fld>
            <a:endParaRPr lang="en-US"/>
          </a:p>
        </p:txBody>
      </p:sp>
      <p:sp>
        <p:nvSpPr>
          <p:cNvPr id="1048683" name="Footer Placeholder 4"/>
          <p:cNvSpPr>
            <a:spLocks noGrp="1"/>
          </p:cNvSpPr>
          <p:nvPr>
            <p:ph type="ftr" sz="quarter" idx="11"/>
          </p:nvPr>
        </p:nvSpPr>
        <p:spPr/>
        <p:txBody>
          <a:bodyPr/>
          <a:p>
            <a:endParaRPr lang="en-US"/>
          </a:p>
        </p:txBody>
      </p:sp>
      <p:sp>
        <p:nvSpPr>
          <p:cNvPr id="1048684" name="Slide Number Placeholder 5"/>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9" name=""/>
        <p:cNvGrpSpPr/>
        <p:nvPr/>
      </p:nvGrpSpPr>
      <p:grpSpPr>
        <a:xfrm>
          <a:off x="0" y="0"/>
          <a:ext cx="0" cy="0"/>
          <a:chOff x="0" y="0"/>
          <a:chExt cx="0" cy="0"/>
        </a:xfrm>
      </p:grpSpPr>
      <p:sp>
        <p:nvSpPr>
          <p:cNvPr id="1048685" name="Freeform: Shape 7" descr="Tag=AccentColor Flavor=Light Target=Fill"/>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anchor="ctr" rtlCol="0" wrap="square">
            <a:noAutofit/>
          </a:bodyPr>
          <a:p>
            <a:endParaRPr lang="en-US"/>
          </a:p>
        </p:txBody>
      </p:sp>
      <p:sp>
        <p:nvSpPr>
          <p:cNvPr id="1048686" name="Title 1"/>
          <p:cNvSpPr>
            <a:spLocks noGrp="1"/>
          </p:cNvSpPr>
          <p:nvPr>
            <p:ph type="title"/>
          </p:nvPr>
        </p:nvSpPr>
        <p:spPr/>
        <p:txBody>
          <a:bodyPr>
            <a:normAutofit/>
          </a:bodyPr>
          <a:lstStyle>
            <a:lvl1pPr>
              <a:defRPr sz="4000"/>
            </a:lvl1pPr>
          </a:lstStyle>
          <a:p>
            <a:r>
              <a:rPr lang="en-US"/>
              <a:t>Click to edit Master title style</a:t>
            </a:r>
            <a:endParaRPr dirty="0" lang="en-US"/>
          </a:p>
        </p:txBody>
      </p:sp>
      <p:sp>
        <p:nvSpPr>
          <p:cNvPr id="1048687" name="Content Placeholder 2"/>
          <p:cNvSpPr>
            <a:spLocks noGrp="1"/>
          </p:cNvSpPr>
          <p:nvPr>
            <p:ph sz="half" idx="1"/>
          </p:nvPr>
        </p:nvSpPr>
        <p:spPr>
          <a:xfrm>
            <a:off x="838200" y="2011680"/>
            <a:ext cx="4937760" cy="416052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88" name="Content Placeholder 3"/>
          <p:cNvSpPr>
            <a:spLocks noGrp="1"/>
          </p:cNvSpPr>
          <p:nvPr>
            <p:ph sz="half" idx="2"/>
          </p:nvPr>
        </p:nvSpPr>
        <p:spPr>
          <a:xfrm>
            <a:off x="6419088" y="2011680"/>
            <a:ext cx="4937760" cy="416052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89" name="Date Placeholder 4"/>
          <p:cNvSpPr>
            <a:spLocks noGrp="1"/>
          </p:cNvSpPr>
          <p:nvPr>
            <p:ph type="dt" sz="half" idx="10"/>
          </p:nvPr>
        </p:nvSpPr>
        <p:spPr/>
        <p:txBody>
          <a:bodyPr/>
          <a:p>
            <a:fld id="{3C04E684-10F4-4CC3-A0B9-F03AA7BE37CF}" type="datetimeFigureOut">
              <a:rPr lang="en-US" smtClean="0"/>
              <a:t>10/24/2023</a:t>
            </a:fld>
            <a:endParaRPr lang="en-US"/>
          </a:p>
        </p:txBody>
      </p:sp>
      <p:sp>
        <p:nvSpPr>
          <p:cNvPr id="1048690" name="Footer Placeholder 5"/>
          <p:cNvSpPr>
            <a:spLocks noGrp="1"/>
          </p:cNvSpPr>
          <p:nvPr>
            <p:ph type="ftr" sz="quarter" idx="11"/>
          </p:nvPr>
        </p:nvSpPr>
        <p:spPr/>
        <p:txBody>
          <a:bodyPr/>
          <a:p>
            <a:endParaRPr lang="en-US"/>
          </a:p>
        </p:txBody>
      </p:sp>
      <p:sp>
        <p:nvSpPr>
          <p:cNvPr id="1048691" name="Slide Number Placeholder 6"/>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80" name=""/>
        <p:cNvGrpSpPr/>
        <p:nvPr/>
      </p:nvGrpSpPr>
      <p:grpSpPr>
        <a:xfrm>
          <a:off x="0" y="0"/>
          <a:ext cx="0" cy="0"/>
          <a:chOff x="0" y="0"/>
          <a:chExt cx="0" cy="0"/>
        </a:xfrm>
      </p:grpSpPr>
      <p:sp>
        <p:nvSpPr>
          <p:cNvPr id="1048692" name="Freeform: Shape 9" descr="Tag=AccentColor Flavor=Light Target=Fill"/>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anchor="ctr" rtlCol="0" wrap="square">
            <a:noAutofit/>
          </a:bodyPr>
          <a:p>
            <a:endParaRPr lang="en-US"/>
          </a:p>
        </p:txBody>
      </p:sp>
      <p:sp>
        <p:nvSpPr>
          <p:cNvPr id="1048693" name="Title 1"/>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dirty="0" lang="en-US"/>
          </a:p>
        </p:txBody>
      </p:sp>
      <p:sp>
        <p:nvSpPr>
          <p:cNvPr id="1048694" name="Text Placeholder 2"/>
          <p:cNvSpPr>
            <a:spLocks noGrp="1"/>
          </p:cNvSpPr>
          <p:nvPr>
            <p:ph type="body" idx="1"/>
          </p:nvPr>
        </p:nvSpPr>
        <p:spPr>
          <a:xfrm>
            <a:off x="839788" y="2011680"/>
            <a:ext cx="4937760" cy="950976"/>
          </a:xfrm>
        </p:spPr>
        <p:txBody>
          <a:bodyPr anchor="b">
            <a:normAutofit/>
          </a:bodyPr>
          <a:lstStyle>
            <a:lvl1pPr indent="0" marL="0">
              <a:buNone/>
              <a:defRPr b="1" sz="2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95" name="Content Placeholder 3"/>
          <p:cNvSpPr>
            <a:spLocks noGrp="1"/>
          </p:cNvSpPr>
          <p:nvPr>
            <p:ph sz="half" idx="2"/>
          </p:nvPr>
        </p:nvSpPr>
        <p:spPr>
          <a:xfrm>
            <a:off x="839788" y="3127248"/>
            <a:ext cx="4937760" cy="306324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6" name="Text Placeholder 4"/>
          <p:cNvSpPr>
            <a:spLocks noGrp="1"/>
          </p:cNvSpPr>
          <p:nvPr>
            <p:ph type="body" sz="quarter" idx="3"/>
          </p:nvPr>
        </p:nvSpPr>
        <p:spPr>
          <a:xfrm>
            <a:off x="6419088" y="2011680"/>
            <a:ext cx="4937760" cy="950976"/>
          </a:xfrm>
        </p:spPr>
        <p:txBody>
          <a:bodyPr anchor="b">
            <a:normAutofit/>
          </a:bodyPr>
          <a:lstStyle>
            <a:lvl1pPr indent="0" marL="0">
              <a:buNone/>
              <a:defRPr b="1" sz="2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97" name="Content Placeholder 5"/>
          <p:cNvSpPr>
            <a:spLocks noGrp="1"/>
          </p:cNvSpPr>
          <p:nvPr>
            <p:ph sz="quarter" idx="4"/>
          </p:nvPr>
        </p:nvSpPr>
        <p:spPr>
          <a:xfrm>
            <a:off x="6419088" y="3127248"/>
            <a:ext cx="4937760" cy="306324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8" name="Date Placeholder 6"/>
          <p:cNvSpPr>
            <a:spLocks noGrp="1"/>
          </p:cNvSpPr>
          <p:nvPr>
            <p:ph type="dt" sz="half" idx="10"/>
          </p:nvPr>
        </p:nvSpPr>
        <p:spPr/>
        <p:txBody>
          <a:bodyPr/>
          <a:p>
            <a:fld id="{3C04E684-10F4-4CC3-A0B9-F03AA7BE37CF}" type="datetimeFigureOut">
              <a:rPr lang="en-US" smtClean="0"/>
              <a:t>10/24/2023</a:t>
            </a:fld>
            <a:endParaRPr lang="en-US"/>
          </a:p>
        </p:txBody>
      </p:sp>
      <p:sp>
        <p:nvSpPr>
          <p:cNvPr id="1048699" name="Footer Placeholder 7"/>
          <p:cNvSpPr>
            <a:spLocks noGrp="1"/>
          </p:cNvSpPr>
          <p:nvPr>
            <p:ph type="ftr" sz="quarter" idx="11"/>
          </p:nvPr>
        </p:nvSpPr>
        <p:spPr/>
        <p:txBody>
          <a:bodyPr/>
          <a:p>
            <a:endParaRPr lang="en-US"/>
          </a:p>
        </p:txBody>
      </p:sp>
      <p:sp>
        <p:nvSpPr>
          <p:cNvPr id="1048700" name="Slide Number Placeholder 8"/>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5" name=""/>
        <p:cNvGrpSpPr/>
        <p:nvPr/>
      </p:nvGrpSpPr>
      <p:grpSpPr>
        <a:xfrm>
          <a:off x="0" y="0"/>
          <a:ext cx="0" cy="0"/>
          <a:chOff x="0" y="0"/>
          <a:chExt cx="0" cy="0"/>
        </a:xfrm>
      </p:grpSpPr>
      <p:sp>
        <p:nvSpPr>
          <p:cNvPr id="1048638" name="Graphic 1" descr="Tag=AccentColor Flavor=Light Target=Fill"/>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anchor="ctr" rtlCol="0"/>
          <a:p>
            <a:endParaRPr dirty="0" lang="en-US"/>
          </a:p>
        </p:txBody>
      </p:sp>
      <p:sp>
        <p:nvSpPr>
          <p:cNvPr id="1048639" name="Title 1"/>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dirty="0" lang="en-US"/>
          </a:p>
        </p:txBody>
      </p:sp>
      <p:sp>
        <p:nvSpPr>
          <p:cNvPr id="1048640" name="Date Placeholder 2"/>
          <p:cNvSpPr>
            <a:spLocks noGrp="1"/>
          </p:cNvSpPr>
          <p:nvPr>
            <p:ph type="dt" sz="half" idx="10"/>
          </p:nvPr>
        </p:nvSpPr>
        <p:spPr/>
        <p:txBody>
          <a:bodyPr/>
          <a:p>
            <a:fld id="{3C04E684-10F4-4CC3-A0B9-F03AA7BE37CF}" type="datetimeFigureOut">
              <a:rPr lang="en-US" smtClean="0"/>
              <a:t>10/24/2023</a:t>
            </a:fld>
            <a:endParaRPr lang="en-US"/>
          </a:p>
        </p:txBody>
      </p:sp>
      <p:sp>
        <p:nvSpPr>
          <p:cNvPr id="1048641" name="Footer Placeholder 3"/>
          <p:cNvSpPr>
            <a:spLocks noGrp="1"/>
          </p:cNvSpPr>
          <p:nvPr>
            <p:ph type="ftr" sz="quarter" idx="11"/>
          </p:nvPr>
        </p:nvSpPr>
        <p:spPr/>
        <p:txBody>
          <a:bodyPr/>
          <a:p>
            <a:endParaRPr lang="en-US"/>
          </a:p>
        </p:txBody>
      </p:sp>
      <p:sp>
        <p:nvSpPr>
          <p:cNvPr id="1048642" name="Slide Number Placeholder 4"/>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1">
    <p:spTree>
      <p:nvGrpSpPr>
        <p:cNvPr id="81" name=""/>
        <p:cNvGrpSpPr/>
        <p:nvPr/>
      </p:nvGrpSpPr>
      <p:grpSpPr>
        <a:xfrm>
          <a:off x="0" y="0"/>
          <a:ext cx="0" cy="0"/>
          <a:chOff x="0" y="0"/>
          <a:chExt cx="0" cy="0"/>
        </a:xfrm>
      </p:grpSpPr>
      <p:sp>
        <p:nvSpPr>
          <p:cNvPr id="1048701" name="Date Placeholder 1"/>
          <p:cNvSpPr>
            <a:spLocks noGrp="1"/>
          </p:cNvSpPr>
          <p:nvPr>
            <p:ph type="dt" sz="half" idx="10"/>
          </p:nvPr>
        </p:nvSpPr>
        <p:spPr/>
        <p:txBody>
          <a:bodyPr/>
          <a:p>
            <a:fld id="{3C04E684-10F4-4CC3-A0B9-F03AA7BE37CF}" type="datetimeFigureOut">
              <a:rPr lang="en-US" smtClean="0"/>
              <a:t>10/24/2023</a:t>
            </a:fld>
            <a:endParaRPr lang="en-US"/>
          </a:p>
        </p:txBody>
      </p:sp>
      <p:sp>
        <p:nvSpPr>
          <p:cNvPr id="1048702" name="Footer Placeholder 2"/>
          <p:cNvSpPr>
            <a:spLocks noGrp="1"/>
          </p:cNvSpPr>
          <p:nvPr>
            <p:ph type="ftr" sz="quarter" idx="11"/>
          </p:nvPr>
        </p:nvSpPr>
        <p:spPr/>
        <p:txBody>
          <a:bodyPr/>
          <a:p>
            <a:endParaRPr lang="en-US"/>
          </a:p>
        </p:txBody>
      </p:sp>
      <p:sp>
        <p:nvSpPr>
          <p:cNvPr id="1048703" name="Slide Number Placeholder 3"/>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2">
    <p:spTree>
      <p:nvGrpSpPr>
        <p:cNvPr id="82" name=""/>
        <p:cNvGrpSpPr/>
        <p:nvPr/>
      </p:nvGrpSpPr>
      <p:grpSpPr>
        <a:xfrm>
          <a:off x="0" y="0"/>
          <a:ext cx="0" cy="0"/>
          <a:chOff x="0" y="0"/>
          <a:chExt cx="0" cy="0"/>
        </a:xfrm>
      </p:grpSpPr>
      <p:sp>
        <p:nvSpPr>
          <p:cNvPr id="1048704" name="Freeform: Shape 5" descr="Mask ID= Mask position=bottom, center Mask family= brushstroke, landscape, wide"/>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anchor="ctr" rtlCol="0" wrap="square">
            <a:noAutofit/>
          </a:bodyPr>
          <a:p>
            <a:endParaRPr lang="en-US"/>
          </a:p>
        </p:txBody>
      </p:sp>
      <p:sp>
        <p:nvSpPr>
          <p:cNvPr id="1048705" name="Date Placeholder 1"/>
          <p:cNvSpPr>
            <a:spLocks noGrp="1"/>
          </p:cNvSpPr>
          <p:nvPr>
            <p:ph type="dt" sz="half" idx="10"/>
          </p:nvPr>
        </p:nvSpPr>
        <p:spPr/>
        <p:txBody>
          <a:bodyPr/>
          <a:p>
            <a:fld id="{3C04E684-10F4-4CC3-A0B9-F03AA7BE37CF}" type="datetimeFigureOut">
              <a:rPr lang="en-US" smtClean="0"/>
              <a:t>10/24/2023</a:t>
            </a:fld>
            <a:endParaRPr lang="en-US"/>
          </a:p>
        </p:txBody>
      </p:sp>
      <p:sp>
        <p:nvSpPr>
          <p:cNvPr id="1048706" name="Footer Placeholder 2"/>
          <p:cNvSpPr>
            <a:spLocks noGrp="1"/>
          </p:cNvSpPr>
          <p:nvPr>
            <p:ph type="ftr" sz="quarter" idx="11"/>
          </p:nvPr>
        </p:nvSpPr>
        <p:spPr/>
        <p:txBody>
          <a:bodyPr/>
          <a:p>
            <a:endParaRPr lang="en-US"/>
          </a:p>
        </p:txBody>
      </p:sp>
      <p:sp>
        <p:nvSpPr>
          <p:cNvPr id="1048707" name="Slide Number Placeholder 3"/>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6" name=""/>
        <p:cNvGrpSpPr/>
        <p:nvPr/>
      </p:nvGrpSpPr>
      <p:grpSpPr>
        <a:xfrm>
          <a:off x="0" y="0"/>
          <a:ext cx="0" cy="0"/>
          <a:chOff x="0" y="0"/>
          <a:chExt cx="0" cy="0"/>
        </a:xfrm>
      </p:grpSpPr>
      <p:sp>
        <p:nvSpPr>
          <p:cNvPr id="1048665" name="Freeform: Shape 7" descr="Tag=AccentColor Flavor=Light Target=Fill"/>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anchor="ctr" rtlCol="0"/>
          <a:p>
            <a:endParaRPr lang="en-US">
              <a:solidFill>
                <a:schemeClr val="tx1"/>
              </a:solidFill>
            </a:endParaRPr>
          </a:p>
        </p:txBody>
      </p:sp>
      <p:sp>
        <p:nvSpPr>
          <p:cNvPr id="1048666" name="Title 1"/>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dirty="0" lang="en-US"/>
          </a:p>
        </p:txBody>
      </p:sp>
      <p:sp>
        <p:nvSpPr>
          <p:cNvPr id="1048667" name="Content Placeholder 2"/>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8" name="Text Placeholder 3"/>
          <p:cNvSpPr>
            <a:spLocks noGrp="1"/>
          </p:cNvSpPr>
          <p:nvPr>
            <p:ph type="body" sz="half" idx="2"/>
          </p:nvPr>
        </p:nvSpPr>
        <p:spPr>
          <a:xfrm>
            <a:off x="839788" y="3776472"/>
            <a:ext cx="3886200" cy="2468880"/>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69" name="Date Placeholder 4"/>
          <p:cNvSpPr>
            <a:spLocks noGrp="1"/>
          </p:cNvSpPr>
          <p:nvPr>
            <p:ph type="dt" sz="half" idx="10"/>
          </p:nvPr>
        </p:nvSpPr>
        <p:spPr/>
        <p:txBody>
          <a:bodyPr/>
          <a:p>
            <a:fld id="{3C04E684-10F4-4CC3-A0B9-F03AA7BE37CF}" type="datetimeFigureOut">
              <a:rPr lang="en-US" smtClean="0"/>
              <a:t>10/24/2023</a:t>
            </a:fld>
            <a:endParaRPr lang="en-US"/>
          </a:p>
        </p:txBody>
      </p:sp>
      <p:sp>
        <p:nvSpPr>
          <p:cNvPr id="1048670" name="Footer Placeholder 5"/>
          <p:cNvSpPr>
            <a:spLocks noGrp="1"/>
          </p:cNvSpPr>
          <p:nvPr>
            <p:ph type="ftr" sz="quarter" idx="11"/>
          </p:nvPr>
        </p:nvSpPr>
        <p:spPr/>
        <p:txBody>
          <a:bodyPr/>
          <a:lstStyle>
            <a:lvl1pPr algn="l"/>
          </a:lstStyle>
          <a:p>
            <a:endParaRPr lang="en-US"/>
          </a:p>
        </p:txBody>
      </p:sp>
      <p:sp>
        <p:nvSpPr>
          <p:cNvPr id="1048671" name="Slide Number Placeholder 6"/>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7" name=""/>
        <p:cNvGrpSpPr/>
        <p:nvPr/>
      </p:nvGrpSpPr>
      <p:grpSpPr>
        <a:xfrm>
          <a:off x="0" y="0"/>
          <a:ext cx="0" cy="0"/>
          <a:chOff x="0" y="0"/>
          <a:chExt cx="0" cy="0"/>
        </a:xfrm>
      </p:grpSpPr>
      <p:sp>
        <p:nvSpPr>
          <p:cNvPr id="1048672" name="Graphic 1" descr="Tag=AccentColor Flavor=Light Target=Fill"/>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anchor="ctr" rtlCol="0"/>
          <a:p>
            <a:endParaRPr dirty="0" lang="en-US"/>
          </a:p>
        </p:txBody>
      </p:sp>
      <p:sp>
        <p:nvSpPr>
          <p:cNvPr id="1048673" name="Title 1"/>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dirty="0" lang="en-US"/>
          </a:p>
        </p:txBody>
      </p:sp>
      <p:sp>
        <p:nvSpPr>
          <p:cNvPr id="1048674" name="Picture Placeholder 2"/>
          <p:cNvSpPr>
            <a:spLocks noGrp="1"/>
          </p:cNvSpPr>
          <p:nvPr>
            <p:ph type="pic" idx="1"/>
          </p:nvPr>
        </p:nvSpPr>
        <p:spPr>
          <a:xfrm>
            <a:off x="6711696" y="640079"/>
            <a:ext cx="4837176" cy="5568696"/>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a:t>Click icon to add picture</a:t>
            </a:r>
          </a:p>
        </p:txBody>
      </p:sp>
      <p:sp>
        <p:nvSpPr>
          <p:cNvPr id="1048675" name="Text Placeholder 3"/>
          <p:cNvSpPr>
            <a:spLocks noGrp="1"/>
          </p:cNvSpPr>
          <p:nvPr>
            <p:ph type="body" sz="half" idx="2"/>
          </p:nvPr>
        </p:nvSpPr>
        <p:spPr>
          <a:xfrm>
            <a:off x="1655064" y="4087368"/>
            <a:ext cx="3319272" cy="649224"/>
          </a:xfrm>
        </p:spPr>
        <p:txBody>
          <a:bodyPr>
            <a:noAutofit/>
          </a:bodyPr>
          <a:lstStyle>
            <a:lvl1pPr algn="ctr" indent="0" marL="0">
              <a:buNone/>
              <a:defRPr baseline="0" cap="all" sz="20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76" name="Date Placeholder 4"/>
          <p:cNvSpPr>
            <a:spLocks noGrp="1"/>
          </p:cNvSpPr>
          <p:nvPr>
            <p:ph type="dt" sz="half" idx="10"/>
          </p:nvPr>
        </p:nvSpPr>
        <p:spPr/>
        <p:txBody>
          <a:bodyPr/>
          <a:p>
            <a:fld id="{3C04E684-10F4-4CC3-A0B9-F03AA7BE37CF}" type="datetimeFigureOut">
              <a:rPr lang="en-US" smtClean="0"/>
              <a:t>10/24/2023</a:t>
            </a:fld>
            <a:endParaRPr lang="en-US"/>
          </a:p>
        </p:txBody>
      </p:sp>
      <p:sp>
        <p:nvSpPr>
          <p:cNvPr id="1048677" name="Footer Placeholder 5"/>
          <p:cNvSpPr>
            <a:spLocks noGrp="1"/>
          </p:cNvSpPr>
          <p:nvPr>
            <p:ph type="ftr" sz="quarter" idx="11"/>
          </p:nvPr>
        </p:nvSpPr>
        <p:spPr/>
        <p:txBody>
          <a:bodyPr/>
          <a:p>
            <a:endParaRPr lang="en-US"/>
          </a:p>
        </p:txBody>
      </p:sp>
      <p:sp>
        <p:nvSpPr>
          <p:cNvPr id="1048678" name="Slide Number Placeholder 6"/>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5" name=""/>
        <p:cNvGrpSpPr/>
        <p:nvPr/>
      </p:nvGrpSpPr>
      <p:grpSpPr>
        <a:xfrm>
          <a:off x="0" y="0"/>
          <a:ext cx="0" cy="0"/>
          <a:chOff x="0" y="0"/>
          <a:chExt cx="0" cy="0"/>
        </a:xfrm>
      </p:grpSpPr>
      <p:sp>
        <p:nvSpPr>
          <p:cNvPr id="1048660" name="Title 1"/>
          <p:cNvSpPr>
            <a:spLocks noGrp="1"/>
          </p:cNvSpPr>
          <p:nvPr>
            <p:ph type="title"/>
          </p:nvPr>
        </p:nvSpPr>
        <p:spPr/>
        <p:txBody>
          <a:bodyPr/>
          <a:p>
            <a:r>
              <a:rPr lang="en-US"/>
              <a:t>Click to edit Master title style</a:t>
            </a:r>
          </a:p>
        </p:txBody>
      </p:sp>
      <p:sp>
        <p:nvSpPr>
          <p:cNvPr id="1048661"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2" name="Date Placeholder 3"/>
          <p:cNvSpPr>
            <a:spLocks noGrp="1"/>
          </p:cNvSpPr>
          <p:nvPr>
            <p:ph type="dt" sz="half" idx="10"/>
          </p:nvPr>
        </p:nvSpPr>
        <p:spPr/>
        <p:txBody>
          <a:bodyPr/>
          <a:p>
            <a:fld id="{3C04E684-10F4-4CC3-A0B9-F03AA7BE37CF}" type="datetimeFigureOut">
              <a:rPr lang="en-US" smtClean="0"/>
              <a:t>10/24/2023</a:t>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74" name=""/>
        <p:cNvGrpSpPr/>
        <p:nvPr/>
      </p:nvGrpSpPr>
      <p:grpSpPr>
        <a:xfrm>
          <a:off x="0" y="0"/>
          <a:ext cx="0" cy="0"/>
          <a:chOff x="0" y="0"/>
          <a:chExt cx="0" cy="0"/>
        </a:xfrm>
      </p:grpSpPr>
      <p:sp>
        <p:nvSpPr>
          <p:cNvPr id="1048655" name="Vertical Title 1"/>
          <p:cNvSpPr>
            <a:spLocks noGrp="1"/>
          </p:cNvSpPr>
          <p:nvPr>
            <p:ph type="title" orient="vert"/>
          </p:nvPr>
        </p:nvSpPr>
        <p:spPr>
          <a:xfrm>
            <a:off x="8724900" y="365125"/>
            <a:ext cx="2628900" cy="5811838"/>
          </a:xfrm>
        </p:spPr>
        <p:txBody>
          <a:bodyPr vert="eaVert"/>
          <a:p>
            <a:r>
              <a:rPr lang="en-US"/>
              <a:t>Click to edit Master title style</a:t>
            </a:r>
          </a:p>
        </p:txBody>
      </p:sp>
      <p:sp>
        <p:nvSpPr>
          <p:cNvPr id="1048656" name="Vertical Text Placeholder 2"/>
          <p:cNvSpPr>
            <a:spLocks noGrp="1"/>
          </p:cNvSpPr>
          <p:nvPr>
            <p:ph type="body" orient="vert" idx="1"/>
          </p:nvPr>
        </p:nvSpPr>
        <p:spPr>
          <a:xfrm>
            <a:off x="838200" y="365125"/>
            <a:ext cx="7734300" cy="5811838"/>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7" name="Date Placeholder 3"/>
          <p:cNvSpPr>
            <a:spLocks noGrp="1"/>
          </p:cNvSpPr>
          <p:nvPr>
            <p:ph type="dt" sz="half" idx="10"/>
          </p:nvPr>
        </p:nvSpPr>
        <p:spPr/>
        <p:txBody>
          <a:bodyPr/>
          <a:p>
            <a:fld id="{3C04E684-10F4-4CC3-A0B9-F03AA7BE37CF}" type="datetimeFigureOut">
              <a:rPr lang="en-US" smtClean="0"/>
              <a:t>10/24/2023</a:t>
            </a:fld>
            <a:endParaRPr lang="en-US"/>
          </a:p>
        </p:txBody>
      </p:sp>
      <p:sp>
        <p:nvSpPr>
          <p:cNvPr id="1048658" name="Footer Placeholder 4"/>
          <p:cNvSpPr>
            <a:spLocks noGrp="1"/>
          </p:cNvSpPr>
          <p:nvPr>
            <p:ph type="ftr" sz="quarter" idx="11"/>
          </p:nvPr>
        </p:nvSpPr>
        <p:spPr/>
        <p:txBody>
          <a:bodyPr/>
          <a:p>
            <a:endParaRPr lang="en-US"/>
          </a:p>
        </p:txBody>
      </p:sp>
      <p:sp>
        <p:nvSpPr>
          <p:cNvPr id="1048659" name="Slide Number Placeholder 5"/>
          <p:cNvSpPr>
            <a:spLocks noGrp="1"/>
          </p:cNvSpPr>
          <p:nvPr>
            <p:ph type="sldNum" sz="quarter" idx="12"/>
          </p:nvPr>
        </p:nvSpPr>
        <p:spPr/>
        <p:txBody>
          <a:bodyPr/>
          <a:p>
            <a:fld id="{51845F5A-061D-4825-9AE9-D7794091C6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a:t>Click to edit Master title style</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3C04E684-10F4-4CC3-A0B9-F03AA7BE37CF}" type="datetimeFigureOut">
              <a:rPr lang="en-US" smtClean="0"/>
              <a:t>10/24/2023</a:t>
            </a:fld>
            <a:endParaRPr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51845F5A-061D-4825-9AE9-D7794091C6CF}"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eaLnBrk="1" hangingPunct="1" latinLnBrk="0" rtl="0">
        <a:lnSpc>
          <a:spcPct val="90000"/>
        </a:lnSpc>
        <a:spcBef>
          <a:spcPct val="0"/>
        </a:spcBef>
        <a:buNone/>
        <a:defRPr sz="4400" i="1" kern="1200">
          <a:solidFill>
            <a:schemeClr val="tx1"/>
          </a:solidFill>
          <a:latin typeface="+mj-lt"/>
          <a:ea typeface="+mj-ea"/>
          <a:cs typeface="+mj-cs"/>
        </a:defRPr>
      </a:lvl1pPr>
    </p:titleStyle>
    <p:bodyStyle>
      <a:lvl1pPr algn="l" defTabSz="914400" eaLnBrk="1" hangingPunct="1" indent="-228600" latinLnBrk="0" marL="228600" rtl="0">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6" name=""/>
        <p:cNvGrpSpPr/>
        <p:nvPr/>
      </p:nvGrpSpPr>
      <p:grpSpPr>
        <a:xfrm>
          <a:off x="0" y="0"/>
          <a:ext cx="0" cy="0"/>
          <a:chOff x="0" y="0"/>
          <a:chExt cx="0" cy="0"/>
        </a:xfrm>
      </p:grpSpPr>
      <p:sp useBgFill="1">
        <p:nvSpPr>
          <p:cNvPr id="1048587"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8" name="Title"/>
          <p:cNvSpPr>
            <a:spLocks noGrp="1"/>
          </p:cNvSpPr>
          <p:nvPr>
            <p:ph type="ctrTitle"/>
          </p:nvPr>
        </p:nvSpPr>
        <p:spPr>
          <a:xfrm>
            <a:off x="643468" y="643467"/>
            <a:ext cx="4620584" cy="4567137"/>
          </a:xfrm>
        </p:spPr>
        <p:txBody>
          <a:bodyPr>
            <a:normAutofit/>
          </a:bodyPr>
          <a:p>
            <a:r>
              <a:rPr lang="en-US"/>
              <a:t>D</a:t>
            </a:r>
            <a:r>
              <a:rPr lang="en-US"/>
              <a:t>i</a:t>
            </a:r>
            <a:r>
              <a:rPr lang="en-US"/>
              <a:t>e</a:t>
            </a:r>
            <a:r>
              <a:rPr lang="en-US"/>
              <a:t>t</a:t>
            </a:r>
            <a:r>
              <a:rPr lang="en-US"/>
              <a:t>a</a:t>
            </a:r>
            <a:r>
              <a:rPr lang="en-US"/>
              <a:t>r</a:t>
            </a:r>
            <a:r>
              <a:rPr lang="en-US"/>
              <a:t>y</a:t>
            </a:r>
            <a:r>
              <a:rPr lang="en-US"/>
              <a:t> </a:t>
            </a:r>
            <a:r>
              <a:rPr lang="en-US"/>
              <a:t>A</a:t>
            </a:r>
            <a:r>
              <a:rPr lang="en-US"/>
              <a:t>d</a:t>
            </a:r>
            <a:r>
              <a:rPr lang="en-US"/>
              <a:t>v</a:t>
            </a:r>
            <a:r>
              <a:rPr lang="en-US"/>
              <a:t>i</a:t>
            </a:r>
            <a:r>
              <a:rPr lang="en-US"/>
              <a:t>c</a:t>
            </a:r>
            <a:r>
              <a:rPr lang="en-US"/>
              <a:t>e</a:t>
            </a:r>
            <a:r>
              <a:rPr lang="en-US"/>
              <a:t> </a:t>
            </a:r>
            <a:r>
              <a:rPr lang="en-US"/>
              <a:t>F</a:t>
            </a:r>
            <a:r>
              <a:rPr lang="en-US"/>
              <a:t>o</a:t>
            </a:r>
            <a:r>
              <a:rPr lang="en-US"/>
              <a:t>r</a:t>
            </a:r>
            <a:r>
              <a:rPr lang="en-US"/>
              <a:t> </a:t>
            </a:r>
            <a:r>
              <a:rPr lang="en-US"/>
              <a:t>O</a:t>
            </a:r>
            <a:r>
              <a:rPr lang="en-US"/>
              <a:t>p</a:t>
            </a:r>
            <a:r>
              <a:rPr lang="en-US"/>
              <a:t>t</a:t>
            </a:r>
            <a:r>
              <a:rPr lang="en-US"/>
              <a:t>i</a:t>
            </a:r>
            <a:r>
              <a:rPr lang="en-US"/>
              <a:t>m</a:t>
            </a:r>
            <a:r>
              <a:rPr lang="en-US"/>
              <a:t>a</a:t>
            </a:r>
            <a:r>
              <a:rPr lang="en-US"/>
              <a:t>l</a:t>
            </a:r>
            <a:r>
              <a:rPr lang="en-US"/>
              <a:t> </a:t>
            </a:r>
            <a:r>
              <a:rPr lang="en-US"/>
              <a:t>H</a:t>
            </a:r>
            <a:r>
              <a:rPr lang="en-US"/>
              <a:t>e</a:t>
            </a:r>
            <a:r>
              <a:rPr lang="en-US"/>
              <a:t>a</a:t>
            </a:r>
            <a:r>
              <a:rPr lang="en-US"/>
              <a:t>l</a:t>
            </a:r>
            <a:r>
              <a:rPr lang="en-US"/>
              <a:t>t</a:t>
            </a:r>
            <a:r>
              <a:rPr lang="en-US"/>
              <a:t>h</a:t>
            </a:r>
            <a:r>
              <a:rPr lang="en-US"/>
              <a:t> </a:t>
            </a:r>
            <a:r>
              <a:rPr lang="en-US"/>
              <a:t>D</a:t>
            </a:r>
            <a:r>
              <a:rPr lang="en-US"/>
              <a:t>u</a:t>
            </a:r>
            <a:r>
              <a:rPr lang="en-US"/>
              <a:t>r</a:t>
            </a:r>
            <a:r>
              <a:rPr lang="en-US"/>
              <a:t>i</a:t>
            </a:r>
            <a:r>
              <a:rPr lang="en-US"/>
              <a:t>n</a:t>
            </a:r>
            <a:r>
              <a:rPr lang="en-US"/>
              <a:t>g</a:t>
            </a:r>
            <a:r>
              <a:rPr lang="en-US"/>
              <a:t> </a:t>
            </a:r>
            <a:r>
              <a:rPr lang="en-US"/>
              <a:t>P</a:t>
            </a:r>
            <a:r>
              <a:rPr lang="en-US"/>
              <a:t>r</a:t>
            </a:r>
            <a:r>
              <a:rPr lang="en-US"/>
              <a:t>e</a:t>
            </a:r>
            <a:r>
              <a:rPr lang="en-US"/>
              <a:t>gnancy</a:t>
            </a:r>
            <a:endParaRPr altLang="en-US" lang="zh-CN"/>
          </a:p>
        </p:txBody>
      </p:sp>
      <p:pic>
        <p:nvPicPr>
          <p:cNvPr id="2097152" name="Picture 2" descr="Apple with measuring tape"/>
          <p:cNvPicPr>
            <a:picLocks noChangeAspect="1"/>
          </p:cNvPicPr>
          <p:nvPr/>
        </p:nvPicPr>
        <p:blipFill rotWithShape="1">
          <a:blip xmlns:r="http://schemas.openxmlformats.org/officeDocument/2006/relationships" r:embed="rId1"/>
          <a:srcRect r="42642" b="-5"/>
          <a:stretch>
            <a:fillRect/>
          </a:stretch>
        </p:blipFill>
        <p:spPr>
          <a:xfrm>
            <a:off x="6229215" y="10"/>
            <a:ext cx="5962785" cy="6857990"/>
          </a:xfrm>
          <a:custGeom>
            <a:avLst/>
            <a:ah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5" name=""/>
        <p:cNvGrpSpPr/>
        <p:nvPr/>
      </p:nvGrpSpPr>
      <p:grpSpPr>
        <a:xfrm>
          <a:off x="0" y="0"/>
          <a:ext cx="0" cy="0"/>
          <a:chOff x="0" y="0"/>
          <a:chExt cx="0" cy="0"/>
        </a:xfrm>
      </p:grpSpPr>
      <p:sp>
        <p:nvSpPr>
          <p:cNvPr id="1048595" name="Title 4"/>
          <p:cNvSpPr>
            <a:spLocks noGrp="1"/>
          </p:cNvSpPr>
          <p:nvPr>
            <p:ph type="title"/>
          </p:nvPr>
        </p:nvSpPr>
        <p:spPr>
          <a:xfrm>
            <a:off x="6821049" y="4806619"/>
            <a:ext cx="5491268" cy="1955130"/>
          </a:xfrm>
        </p:spPr>
        <p:txBody>
          <a:bodyPr>
            <a:normAutofit/>
          </a:bodyPr>
          <a:p>
            <a:r>
              <a:rPr dirty="0" lang="en-IN"/>
              <a:t>By </a:t>
            </a:r>
            <a:r>
              <a:rPr dirty="0" lang="en-IN" err="1"/>
              <a:t>Mrunal</a:t>
            </a:r>
            <a:r>
              <a:rPr dirty="0" lang="en-IN"/>
              <a:t> </a:t>
            </a:r>
            <a:r>
              <a:rPr dirty="0" lang="en-IN" err="1"/>
              <a:t>Khambale</a:t>
            </a:r>
            <a:br>
              <a:rPr dirty="0" lang="en-IN"/>
            </a:br>
            <a:r>
              <a:rPr dirty="0" lang="en-IN"/>
              <a:t>                       &amp;</a:t>
            </a:r>
            <a:br>
              <a:rPr dirty="0" lang="en-IN"/>
            </a:br>
            <a:r>
              <a:rPr dirty="0" lang="en-IN" err="1"/>
              <a:t>Parmeshwar</a:t>
            </a:r>
            <a:r>
              <a:rPr dirty="0" lang="en-IN"/>
              <a:t> </a:t>
            </a:r>
            <a:r>
              <a:rPr dirty="0" lang="en-IN" err="1"/>
              <a:t>Kendre</a:t>
            </a:r>
            <a:endParaRPr dirty="0" lang="en-US"/>
          </a:p>
        </p:txBody>
      </p:sp>
      <p:pic>
        <p:nvPicPr>
          <p:cNvPr id="2097153" name="Content Placeholder 3"/>
          <p:cNvPicPr>
            <a:picLocks noChangeAspect="1" noGrp="1"/>
          </p:cNvPicPr>
          <p:nvPr>
            <p:ph idx="1"/>
          </p:nvPr>
        </p:nvPicPr>
        <p:blipFill>
          <a:blip xmlns:r="http://schemas.openxmlformats.org/officeDocument/2006/relationships" r:embed="rId1"/>
          <a:stretch>
            <a:fillRect/>
          </a:stretch>
        </p:blipFill>
        <p:spPr>
          <a:xfrm>
            <a:off x="107427" y="0"/>
            <a:ext cx="6593305" cy="6761749"/>
          </a:xfrm>
          <a:prstGeom prst="rect"/>
          <a:solidFill>
            <a:srgbClr val="FFFFFF">
              <a:shade val="85000"/>
            </a:srgbClr>
          </a:solidFill>
          <a:ln w="190500" cap="rnd">
            <a:solidFill>
              <a:srgbClr val="FFFFFF"/>
            </a:solidFill>
          </a:ln>
          <a:effectLst>
            <a:outerShdw algn="tl" blurRad="50000" rotWithShape="0">
              <a:srgbClr val="000000">
                <a:alpha val="41000"/>
              </a:srgbClr>
            </a:outerShdw>
          </a:effectLst>
          <a:scene3d>
            <a:camera prst="orthographicFront"/>
            <a:lightRig dir="t" rig="twoPt">
              <a:rot lat="0" lon="0" rev="7800000"/>
            </a:lightRig>
          </a:scene3d>
          <a:sp3d contourW="6350">
            <a:bevelT w="50800" h="16510"/>
            <a:contourClr>
              <a:srgbClr val="C0C0C0"/>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6" name=""/>
        <p:cNvGrpSpPr/>
        <p:nvPr/>
      </p:nvGrpSpPr>
      <p:grpSpPr>
        <a:xfrm>
          <a:off x="0" y="0"/>
          <a:ext cx="0" cy="0"/>
          <a:chOff x="0" y="0"/>
          <a:chExt cx="0" cy="0"/>
        </a:xfrm>
      </p:grpSpPr>
      <p:sp useBgFill="1">
        <p:nvSpPr>
          <p:cNvPr id="1048596"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7" name="Freeform: Shape 10"/>
          <p:cNvSpPr>
            <a:spLocks noChangeAspect="1" noMove="1" noResize="1" noRot="1" noGrp="1" noAdjustHandles="1" noEditPoints="1" noChangeArrowheads="1" noChangeShapeType="1" noTextEdit="1"/>
          </p:cNvSpPr>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1B2A8">
              <a:alpha val="20000"/>
            </a:srgbClr>
          </a:solidFill>
          <a:ln w="32707" cap="flat">
            <a:noFill/>
            <a:prstDash val="solid"/>
            <a:miter/>
          </a:ln>
        </p:spPr>
        <p:txBody>
          <a:bodyPr anchor="ctr" rtlCol="0"/>
          <a:p>
            <a:endParaRPr dirty="0" lang="en-US"/>
          </a:p>
        </p:txBody>
      </p:sp>
      <p:sp>
        <p:nvSpPr>
          <p:cNvPr id="1048598" name="Title"/>
          <p:cNvSpPr>
            <a:spLocks noGrp="1"/>
          </p:cNvSpPr>
          <p:nvPr>
            <p:ph type="ctrTitle"/>
          </p:nvPr>
        </p:nvSpPr>
        <p:spPr>
          <a:xfrm>
            <a:off x="838200" y="744332"/>
            <a:ext cx="4029225" cy="5400356"/>
          </a:xfrm>
        </p:spPr>
        <p:txBody>
          <a:bodyPr>
            <a:normAutofit/>
          </a:bodyPr>
          <a:p>
            <a:r>
              <a:rPr dirty="0" lang="en-IN">
                <a:solidFill>
                  <a:srgbClr val="00B050"/>
                </a:solidFill>
              </a:rPr>
              <a:t>Why Is It Important to Gain the Recommend</a:t>
            </a:r>
            <a:r>
              <a:rPr dirty="0" lang="en-US">
                <a:solidFill>
                  <a:srgbClr val="00B050"/>
                </a:solidFill>
              </a:rPr>
              <a:t>e</a:t>
            </a:r>
            <a:r>
              <a:rPr dirty="0" lang="en-US">
                <a:solidFill>
                  <a:srgbClr val="00B050"/>
                </a:solidFill>
              </a:rPr>
              <a:t>d</a:t>
            </a:r>
            <a:r>
              <a:rPr dirty="0" lang="en-US">
                <a:solidFill>
                  <a:srgbClr val="00B050"/>
                </a:solidFill>
              </a:rPr>
              <a:t> </a:t>
            </a:r>
            <a:r>
              <a:rPr dirty="0" lang="en-IN">
                <a:solidFill>
                  <a:srgbClr val="00B050"/>
                </a:solidFill>
              </a:rPr>
              <a:t>Amount of Weight During Pregnancy?</a:t>
            </a:r>
            <a:endParaRPr dirty="0">
              <a:solidFill>
                <a:srgbClr val="00B050"/>
              </a:solidFill>
            </a:endParaRPr>
          </a:p>
        </p:txBody>
      </p:sp>
      <p:sp>
        <p:nvSpPr>
          <p:cNvPr id="1048599" name="Content Placeholder"/>
          <p:cNvSpPr>
            <a:spLocks noGrp="1"/>
          </p:cNvSpPr>
          <p:nvPr>
            <p:ph idx="1"/>
          </p:nvPr>
        </p:nvSpPr>
        <p:spPr>
          <a:xfrm>
            <a:off x="6095999" y="713313"/>
            <a:ext cx="5257801" cy="5431376"/>
          </a:xfrm>
        </p:spPr>
        <p:txBody>
          <a:bodyPr anchor="ctr">
            <a:normAutofit/>
          </a:bodyPr>
          <a:p>
            <a:pPr indent="-457200" marL="457200">
              <a:buFont typeface="+mj-lt"/>
              <a:buAutoNum type="arabicPeriod"/>
            </a:pPr>
            <a:r>
              <a:rPr dirty="0" sz="2000" lang="en-IN">
                <a:solidFill>
                  <a:schemeClr val="accent3">
                    <a:lumMod val="75000"/>
                  </a:schemeClr>
                </a:solidFill>
              </a:rPr>
              <a:t>Gaining less than the recommended amount of weight in pregnancy is associated with delivering a baby who is too small. Some babies born too small may have difficulty starting breastfeeding, may be at increased risk for illness, and may experience developmental delays.</a:t>
            </a:r>
          </a:p>
          <a:p>
            <a:pPr indent="-457200" marL="457200">
              <a:buFont typeface="+mj-lt"/>
              <a:buAutoNum type="arabicPeriod"/>
            </a:pPr>
            <a:endParaRPr dirty="0" sz="2000" lang="en-IN">
              <a:solidFill>
                <a:schemeClr val="accent3">
                  <a:lumMod val="75000"/>
                </a:schemeClr>
              </a:solidFill>
            </a:endParaRPr>
          </a:p>
          <a:p>
            <a:pPr indent="-457200" marL="457200">
              <a:buFont typeface="+mj-lt"/>
              <a:buAutoNum type="arabicPeriod"/>
            </a:pPr>
            <a:r>
              <a:rPr dirty="0" sz="2000" lang="en-IN">
                <a:solidFill>
                  <a:schemeClr val="accent3">
                    <a:lumMod val="75000"/>
                  </a:schemeClr>
                </a:solidFill>
              </a:rPr>
              <a:t>Gaining more than the recommended amount of weight in pregnancy is associated with having a baby who is born too large, which can lead to delivery complications, </a:t>
            </a:r>
            <a:r>
              <a:rPr dirty="0" sz="2000" lang="en-IN" err="1">
                <a:solidFill>
                  <a:schemeClr val="accent3">
                    <a:lumMod val="75000"/>
                  </a:schemeClr>
                </a:solidFill>
              </a:rPr>
              <a:t>cesarean</a:t>
            </a:r>
            <a:r>
              <a:rPr dirty="0" sz="2000" lang="en-IN">
                <a:solidFill>
                  <a:schemeClr val="accent3">
                    <a:lumMod val="75000"/>
                  </a:schemeClr>
                </a:solidFill>
              </a:rPr>
              <a:t> delivery, and obesity during childhood. Gaining more than the recommended amount of weight can also increase the amount of weight you hold on to after pregnancy, which can lead to obesity.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7" name=""/>
        <p:cNvGrpSpPr/>
        <p:nvPr/>
      </p:nvGrpSpPr>
      <p:grpSpPr>
        <a:xfrm>
          <a:off x="0" y="0"/>
          <a:ext cx="0" cy="0"/>
          <a:chOff x="0" y="0"/>
          <a:chExt cx="0" cy="0"/>
        </a:xfrm>
      </p:grpSpPr>
      <p:sp useBgFill="1">
        <p:nvSpPr>
          <p:cNvPr id="1048600"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1" name="Freeform: Shape 10"/>
          <p:cNvSpPr>
            <a:spLocks noChangeAspect="1" noMove="1" noResize="1" noRot="1" noGrp="1" noAdjustHandles="1" noEditPoints="1" noChangeArrowheads="1" noChangeShapeType="1" noTextEdit="1"/>
          </p:cNvSpPr>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1B2A8">
              <a:alpha val="20000"/>
            </a:srgbClr>
          </a:solidFill>
          <a:ln w="32707" cap="flat">
            <a:noFill/>
            <a:prstDash val="solid"/>
            <a:miter/>
          </a:ln>
        </p:spPr>
        <p:txBody>
          <a:bodyPr anchor="ctr" rtlCol="0"/>
          <a:p>
            <a:endParaRPr dirty="0" lang="en-US"/>
          </a:p>
        </p:txBody>
      </p:sp>
      <p:sp>
        <p:nvSpPr>
          <p:cNvPr id="1048602" name="Title"/>
          <p:cNvSpPr>
            <a:spLocks noGrp="1"/>
          </p:cNvSpPr>
          <p:nvPr>
            <p:ph type="ctrTitle"/>
          </p:nvPr>
        </p:nvSpPr>
        <p:spPr>
          <a:xfrm>
            <a:off x="838200" y="655501"/>
            <a:ext cx="3800995" cy="5489187"/>
          </a:xfrm>
        </p:spPr>
        <p:txBody>
          <a:bodyPr>
            <a:normAutofit/>
          </a:bodyPr>
          <a:p>
            <a:r>
              <a:rPr dirty="0" lang="en-IN">
                <a:solidFill>
                  <a:srgbClr val="002060"/>
                </a:solidFill>
              </a:rPr>
              <a:t>Is it necessary to take a vitamin/mineral
supplement during pregnancy?</a:t>
            </a:r>
            <a:endParaRPr dirty="0">
              <a:solidFill>
                <a:srgbClr val="002060"/>
              </a:solidFill>
            </a:endParaRPr>
          </a:p>
        </p:txBody>
      </p:sp>
      <p:sp>
        <p:nvSpPr>
          <p:cNvPr id="1048603" name="Content Placeholder"/>
          <p:cNvSpPr>
            <a:spLocks noGrp="1"/>
          </p:cNvSpPr>
          <p:nvPr>
            <p:ph idx="1"/>
          </p:nvPr>
        </p:nvSpPr>
        <p:spPr>
          <a:xfrm>
            <a:off x="5956962" y="556018"/>
            <a:ext cx="4537745" cy="5263844"/>
          </a:xfrm>
        </p:spPr>
        <p:txBody>
          <a:bodyPr anchor="ctr" vert="horz">
            <a:normAutofit/>
          </a:bodyPr>
          <a:p>
            <a:pPr indent="0" lvl="1" marL="457200">
              <a:buNone/>
            </a:pPr>
            <a:r>
              <a:rPr dirty="0" lang="en-IN"/>
              <a:t>Though its possible to meet the requirements for most nutrients through a balanced diet, most experts recommend pregnant women to take daily vitamin supplements, including iron folic acid as a safe guard.</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8" name=""/>
        <p:cNvGrpSpPr/>
        <p:nvPr/>
      </p:nvGrpSpPr>
      <p:grpSpPr>
        <a:xfrm>
          <a:off x="0" y="0"/>
          <a:ext cx="0" cy="0"/>
          <a:chOff x="0" y="0"/>
          <a:chExt cx="0" cy="0"/>
        </a:xfrm>
      </p:grpSpPr>
      <p:sp useBgFill="1">
        <p:nvSpPr>
          <p:cNvPr id="1048604"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5" name="Freeform: Shape 10"/>
          <p:cNvSpPr>
            <a:spLocks noChangeAspect="1" noMove="1" noResize="1" noRot="1" noGrp="1" noAdjustHandles="1" noEditPoints="1" noChangeArrowheads="1" noChangeShapeType="1" noTextEdit="1"/>
          </p:cNvSpPr>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1B2A8">
              <a:alpha val="20000"/>
            </a:srgbClr>
          </a:solidFill>
          <a:ln w="32707" cap="flat">
            <a:noFill/>
            <a:prstDash val="solid"/>
            <a:miter/>
          </a:ln>
        </p:spPr>
        <p:txBody>
          <a:bodyPr anchor="ctr" rtlCol="0"/>
          <a:p>
            <a:endParaRPr dirty="0" lang="en-US"/>
          </a:p>
        </p:txBody>
      </p:sp>
      <p:sp>
        <p:nvSpPr>
          <p:cNvPr id="1048606" name="Title"/>
          <p:cNvSpPr>
            <a:spLocks noGrp="1"/>
          </p:cNvSpPr>
          <p:nvPr>
            <p:ph type="ctrTitle"/>
          </p:nvPr>
        </p:nvSpPr>
        <p:spPr>
          <a:xfrm>
            <a:off x="284746" y="2720861"/>
            <a:ext cx="4422647" cy="1416277"/>
          </a:xfrm>
        </p:spPr>
        <p:txBody>
          <a:bodyPr>
            <a:normAutofit fontScale="90000"/>
          </a:bodyPr>
          <a:p>
            <a:r>
              <a:rPr dirty="0" lang="en-IN"/>
              <a:t>According to the Some National and international institutes supplementation should
begin at the start of the second trimester at the
following levels</a:t>
            </a:r>
            <a:endParaRPr dirty="0"/>
          </a:p>
        </p:txBody>
      </p:sp>
      <p:sp>
        <p:nvSpPr>
          <p:cNvPr id="1048607" name="Content Placeholder"/>
          <p:cNvSpPr>
            <a:spLocks noGrp="1"/>
          </p:cNvSpPr>
          <p:nvPr>
            <p:ph idx="1"/>
          </p:nvPr>
        </p:nvSpPr>
        <p:spPr>
          <a:xfrm>
            <a:off x="6095999" y="713313"/>
            <a:ext cx="5257801" cy="5431376"/>
          </a:xfrm>
        </p:spPr>
        <p:txBody>
          <a:bodyPr anchor="ctr">
            <a:normAutofit/>
          </a:bodyPr>
          <a:p>
            <a:r>
              <a:rPr dirty="0" sz="2000" lang="en-IN"/>
              <a:t>Iron.....................30 milligrams (mg)
Folic Acid......400 micrograms (mcg)
Calcium...........250 mg
Vitamin C...50 mg
Vitamin B12........2 mcg
Vitamin D...5 mcg
Copper.2 mg
Zinc....15 mg
Vitamin B6....2 mg</a:t>
            </a:r>
            <a:endParaRPr dirty="0" sz="200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9" name=""/>
        <p:cNvGrpSpPr/>
        <p:nvPr/>
      </p:nvGrpSpPr>
      <p:grpSpPr>
        <a:xfrm>
          <a:off x="0" y="0"/>
          <a:ext cx="0" cy="0"/>
          <a:chOff x="0" y="0"/>
          <a:chExt cx="0" cy="0"/>
        </a:xfrm>
      </p:grpSpPr>
      <p:sp useBgFill="1">
        <p:nvSpPr>
          <p:cNvPr id="1048608"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9" name="Freeform: Shape 10"/>
          <p:cNvSpPr>
            <a:spLocks noChangeAspect="1" noMove="1" noResize="1" noRot="1" noGrp="1" noAdjustHandles="1" noEditPoints="1" noChangeArrowheads="1" noChangeShapeType="1" noTextEdit="1"/>
          </p:cNvSpPr>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1B2A8">
              <a:alpha val="20000"/>
            </a:srgbClr>
          </a:solidFill>
          <a:ln w="32707" cap="flat">
            <a:noFill/>
            <a:prstDash val="solid"/>
            <a:miter/>
          </a:ln>
        </p:spPr>
        <p:txBody>
          <a:bodyPr anchor="ctr" rtlCol="0"/>
          <a:p>
            <a:endParaRPr dirty="0" lang="en-US"/>
          </a:p>
        </p:txBody>
      </p:sp>
      <p:sp>
        <p:nvSpPr>
          <p:cNvPr id="1048610" name="Title"/>
          <p:cNvSpPr>
            <a:spLocks noGrp="1"/>
          </p:cNvSpPr>
          <p:nvPr>
            <p:ph type="ctrTitle"/>
          </p:nvPr>
        </p:nvSpPr>
        <p:spPr>
          <a:xfrm>
            <a:off x="838200" y="713312"/>
            <a:ext cx="3524250" cy="5431376"/>
          </a:xfrm>
        </p:spPr>
        <p:txBody>
          <a:bodyPr>
            <a:normAutofit/>
          </a:bodyPr>
          <a:p>
            <a:r>
              <a:rPr dirty="0" lang="en-IN"/>
              <a:t>About Folic Acid</a:t>
            </a:r>
            <a:endParaRPr dirty="0"/>
          </a:p>
        </p:txBody>
      </p:sp>
      <p:sp>
        <p:nvSpPr>
          <p:cNvPr id="1048611" name="Content Placeholder"/>
          <p:cNvSpPr>
            <a:spLocks noGrp="1"/>
          </p:cNvSpPr>
          <p:nvPr>
            <p:ph idx="1"/>
          </p:nvPr>
        </p:nvSpPr>
        <p:spPr>
          <a:xfrm>
            <a:off x="6095999" y="713312"/>
            <a:ext cx="5257801" cy="5431376"/>
          </a:xfrm>
        </p:spPr>
        <p:txBody>
          <a:bodyPr anchor="ctr">
            <a:normAutofit/>
          </a:bodyPr>
          <a:p>
            <a:r>
              <a:rPr dirty="0" sz="2000" lang="en-IN"/>
              <a:t>Folic acid in a vitamin supplement, when taken one month before conception and throughout the first trimester, has been proven to reduce the risk for an NTD-affected pregnancy by 50% to 70%.</a:t>
            </a:r>
          </a:p>
          <a:p>
            <a:endParaRPr dirty="0" sz="2000" lang="en-IN"/>
          </a:p>
          <a:p>
            <a:endParaRPr dirty="0" sz="2000" lang="en-IN"/>
          </a:p>
          <a:p>
            <a:r>
              <a:rPr dirty="0" sz="2000" lang="en-IN"/>
              <a:t>Folic acid, a B-vitamin, is necessary for proper cell growth and development of the embryo.</a:t>
            </a:r>
            <a:endParaRPr dirty="0" sz="20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2" name="Title 1"/>
          <p:cNvSpPr>
            <a:spLocks noGrp="1"/>
          </p:cNvSpPr>
          <p:nvPr>
            <p:ph type="title"/>
          </p:nvPr>
        </p:nvSpPr>
        <p:spPr/>
        <p:txBody>
          <a:bodyPr/>
          <a:p>
            <a:r>
              <a:rPr dirty="0" lang="en-IN"/>
              <a:t>NTDs (Neutral </a:t>
            </a:r>
            <a:r>
              <a:rPr dirty="0" lang="en-IN">
                <a:solidFill>
                  <a:srgbClr val="00B0F0"/>
                </a:solidFill>
              </a:rPr>
              <a:t>Tube </a:t>
            </a:r>
            <a:r>
              <a:rPr dirty="0" lang="en-IN">
                <a:solidFill>
                  <a:srgbClr val="002060"/>
                </a:solidFill>
              </a:rPr>
              <a:t>Defects)</a:t>
            </a:r>
            <a:endParaRPr dirty="0" lang="en-US"/>
          </a:p>
        </p:txBody>
      </p:sp>
      <p:pic>
        <p:nvPicPr>
          <p:cNvPr id="2097154" name="Content Placeholder 3"/>
          <p:cNvPicPr>
            <a:picLocks noChangeAspect="1" noGrp="1"/>
          </p:cNvPicPr>
          <p:nvPr>
            <p:ph idx="1"/>
          </p:nvPr>
        </p:nvPicPr>
        <p:blipFill>
          <a:blip xmlns:r="http://schemas.openxmlformats.org/officeDocument/2006/relationships" r:embed="rId1"/>
          <a:stretch>
            <a:fillRect/>
          </a:stretch>
        </p:blipFill>
        <p:spPr>
          <a:xfrm>
            <a:off x="1776663" y="1482517"/>
            <a:ext cx="8638673" cy="491410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3" name=""/>
        <p:cNvGrpSpPr/>
        <p:nvPr/>
      </p:nvGrpSpPr>
      <p:grpSpPr>
        <a:xfrm>
          <a:off x="0" y="0"/>
          <a:ext cx="0" cy="0"/>
          <a:chOff x="0" y="0"/>
          <a:chExt cx="0" cy="0"/>
        </a:xfrm>
      </p:grpSpPr>
      <p:sp>
        <p:nvSpPr>
          <p:cNvPr id="1048616" name="Title 3"/>
          <p:cNvSpPr>
            <a:spLocks noGrp="1"/>
          </p:cNvSpPr>
          <p:nvPr>
            <p:ph type="title"/>
          </p:nvPr>
        </p:nvSpPr>
        <p:spPr/>
        <p:txBody>
          <a:bodyPr/>
          <a:p>
            <a:r>
              <a:rPr dirty="0" lang="en-IN"/>
              <a:t>Cleft Lip And Palate</a:t>
            </a:r>
            <a:endParaRPr dirty="0" lang="en-US"/>
          </a:p>
        </p:txBody>
      </p:sp>
      <p:sp>
        <p:nvSpPr>
          <p:cNvPr id="1048617" name="Content Placeholder"/>
          <p:cNvSpPr>
            <a:spLocks noGrp="1"/>
          </p:cNvSpPr>
          <p:nvPr>
            <p:ph idx="1"/>
          </p:nvPr>
        </p:nvSpPr>
        <p:spPr/>
        <p:txBody>
          <a:bodyPr anchor="ctr">
            <a:normAutofit/>
          </a:bodyPr>
          <a:p>
            <a:r>
              <a:rPr dirty="0" sz="2000" lang="en-IN"/>
              <a:t>These things may increase your chances of having a baby with cleft lip or palate:</a:t>
            </a:r>
          </a:p>
          <a:p>
            <a:endParaRPr dirty="0" sz="2000" lang="en-IN"/>
          </a:p>
          <a:p>
            <a:endParaRPr dirty="0" sz="2000" lang="en-IN"/>
          </a:p>
          <a:p>
            <a:endParaRPr dirty="0" sz="2000" lang="en-IN"/>
          </a:p>
          <a:p>
            <a:endParaRPr dirty="0" sz="2000" lang="en-IN"/>
          </a:p>
          <a:p>
            <a:endParaRPr dirty="0" sz="2000" lang="en-IN"/>
          </a:p>
          <a:p>
            <a:endParaRPr dirty="0" sz="2000" lang="en-IN"/>
          </a:p>
          <a:p>
            <a:pPr indent="0" marL="0">
              <a:buNone/>
            </a:pPr>
            <a:endParaRPr dirty="0" sz="2000" lang="en-IN"/>
          </a:p>
          <a:p>
            <a:pPr indent="-457200" marL="457200">
              <a:buFont typeface="+mj-lt"/>
              <a:buAutoNum type="arabicPeriod"/>
            </a:pPr>
            <a:r>
              <a:rPr dirty="0" sz="2000" lang="en-IN"/>
              <a:t>Family history of cleft lip and cleft palate. ...
Smoking or drinking alcohol during pregnancy. ...
Not getting enough nutrients </a:t>
            </a:r>
            <a:r>
              <a:rPr dirty="0" sz="2000" lang="en-IN">
                <a:solidFill>
                  <a:srgbClr val="00B050"/>
                </a:solidFill>
              </a:rPr>
              <a:t>like Folic acid</a:t>
            </a:r>
            <a:r>
              <a:rPr dirty="0" sz="2000" lang="en-IN"/>
              <a:t>, before and during pregnancy. ...
Having diabetes before pregnancy.</a:t>
            </a:r>
            <a:endParaRPr dirty="0" sz="2000" lang="en-US"/>
          </a:p>
        </p:txBody>
      </p:sp>
      <p:pic>
        <p:nvPicPr>
          <p:cNvPr id="2097155" name="Picture 4"/>
          <p:cNvPicPr>
            <a:picLocks noChangeAspect="1"/>
          </p:cNvPicPr>
          <p:nvPr/>
        </p:nvPicPr>
        <p:blipFill>
          <a:blip xmlns:r="http://schemas.openxmlformats.org/officeDocument/2006/relationships" r:embed="rId1"/>
          <a:stretch>
            <a:fillRect/>
          </a:stretch>
        </p:blipFill>
        <p:spPr>
          <a:xfrm>
            <a:off x="838200" y="2572752"/>
            <a:ext cx="5665842" cy="2217822"/>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4" name=""/>
        <p:cNvGrpSpPr/>
        <p:nvPr/>
      </p:nvGrpSpPr>
      <p:grpSpPr>
        <a:xfrm>
          <a:off x="0" y="0"/>
          <a:ext cx="0" cy="0"/>
          <a:chOff x="0" y="0"/>
          <a:chExt cx="0" cy="0"/>
        </a:xfrm>
      </p:grpSpPr>
      <p:sp>
        <p:nvSpPr>
          <p:cNvPr id="1048618" name="Title"/>
          <p:cNvSpPr>
            <a:spLocks noGrp="1"/>
          </p:cNvSpPr>
          <p:nvPr>
            <p:ph type="title"/>
          </p:nvPr>
        </p:nvSpPr>
        <p:spPr/>
        <p:txBody>
          <a:bodyPr>
            <a:normAutofit/>
          </a:bodyPr>
          <a:p>
            <a:r>
              <a:rPr dirty="0" lang="en-IN"/>
              <a:t>Folic Acid—important in cell development(a
water soluble vitamin)</a:t>
            </a:r>
            <a:endParaRPr dirty="0"/>
          </a:p>
        </p:txBody>
      </p:sp>
      <p:sp>
        <p:nvSpPr>
          <p:cNvPr id="1048619" name="Content Placeholder"/>
          <p:cNvSpPr>
            <a:spLocks noGrp="1"/>
          </p:cNvSpPr>
          <p:nvPr>
            <p:ph idx="1"/>
          </p:nvPr>
        </p:nvSpPr>
        <p:spPr>
          <a:xfrm>
            <a:off x="922421" y="1325880"/>
            <a:ext cx="9569116" cy="5303519"/>
          </a:xfrm>
        </p:spPr>
        <p:txBody>
          <a:bodyPr anchor="ctr">
            <a:normAutofit/>
          </a:bodyPr>
          <a:p>
            <a:r>
              <a:rPr dirty="0" sz="2000" lang="en-IN"/>
              <a:t>Recent research suggests that taking folic acid before and during early pregnancy can reduce the risk of </a:t>
            </a:r>
            <a:r>
              <a:rPr dirty="0" sz="2000" lang="en-IN" err="1"/>
              <a:t>spina</a:t>
            </a:r>
            <a:r>
              <a:rPr dirty="0" sz="2000" lang="en-IN"/>
              <a:t> bifida and other neural tube defects (NTDs) in infants.</a:t>
            </a:r>
            <a:endParaRPr dirty="0" sz="2000" lang="en-IN">
              <a:solidFill>
                <a:srgbClr val="00B050"/>
              </a:solidFill>
            </a:endParaRPr>
          </a:p>
          <a:p>
            <a:r>
              <a:rPr dirty="0" sz="2000" lang="en-IN">
                <a:solidFill>
                  <a:srgbClr val="00B050"/>
                </a:solidFill>
              </a:rPr>
              <a:t>All women of childbearing age that are capable of becoming pregnant should consume 400 micrograms (mcg) of folic acid daily to reduce their risk of having an NTD-affected pregnancy.</a:t>
            </a:r>
            <a:endParaRPr dirty="0" sz="200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5" name=""/>
        <p:cNvGrpSpPr/>
        <p:nvPr/>
      </p:nvGrpSpPr>
      <p:grpSpPr>
        <a:xfrm>
          <a:off x="0" y="0"/>
          <a:ext cx="0" cy="0"/>
          <a:chOff x="0" y="0"/>
          <a:chExt cx="0" cy="0"/>
        </a:xfrm>
      </p:grpSpPr>
      <p:sp>
        <p:nvSpPr>
          <p:cNvPr id="1048620" name="Title 3"/>
          <p:cNvSpPr>
            <a:spLocks noGrp="1"/>
          </p:cNvSpPr>
          <p:nvPr>
            <p:ph type="title"/>
          </p:nvPr>
        </p:nvSpPr>
        <p:spPr/>
        <p:txBody>
          <a:bodyPr/>
          <a:p>
            <a:r>
              <a:rPr dirty="0" lang="en-IN"/>
              <a:t>Foods rich in folate include</a:t>
            </a:r>
            <a:endParaRPr dirty="0" lang="en-US"/>
          </a:p>
        </p:txBody>
      </p:sp>
      <p:sp>
        <p:nvSpPr>
          <p:cNvPr id="1048621" name="Content Placeholder"/>
          <p:cNvSpPr>
            <a:spLocks noGrp="1"/>
          </p:cNvSpPr>
          <p:nvPr>
            <p:ph idx="1"/>
          </p:nvPr>
        </p:nvSpPr>
        <p:spPr/>
        <p:txBody>
          <a:bodyPr anchor="ctr">
            <a:normAutofit/>
          </a:bodyPr>
          <a:p>
            <a:r>
              <a:rPr dirty="0" sz="2000" lang="en-IN"/>
              <a:t>orange juice from concentrate,
dark-green leafy vegetables
(spinach, broccoli, asparagus, romaine lettuce)
other vegetables
(carrots, tomatoes, potatoes)
beans and pulses like black-eyed beans lentils
whole grains (i.e. Brown rice some cereals)
citrus, bananas, kiwis and strawberries,
liver
fish
eggs
milk</a:t>
            </a:r>
            <a:endParaRPr dirty="0" sz="2000" lang="en-US"/>
          </a:p>
        </p:txBody>
      </p:sp>
      <p:pic>
        <p:nvPicPr>
          <p:cNvPr id="2097165" name=""/>
          <p:cNvPicPr>
            <a:picLocks/>
          </p:cNvPicPr>
          <p:nvPr/>
        </p:nvPicPr>
        <p:blipFill>
          <a:blip xmlns:r="http://schemas.openxmlformats.org/officeDocument/2006/relationships" r:embed="rId1"/>
          <a:stretch>
            <a:fillRect/>
          </a:stretch>
        </p:blipFill>
        <p:spPr>
          <a:xfrm rot="0">
            <a:off x="7022016" y="2114170"/>
            <a:ext cx="4331783" cy="3643468"/>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6" name=""/>
        <p:cNvGrpSpPr/>
        <p:nvPr/>
      </p:nvGrpSpPr>
      <p:grpSpPr>
        <a:xfrm>
          <a:off x="0" y="0"/>
          <a:ext cx="0" cy="0"/>
          <a:chOff x="0" y="0"/>
          <a:chExt cx="0" cy="0"/>
        </a:xfrm>
      </p:grpSpPr>
      <p:sp>
        <p:nvSpPr>
          <p:cNvPr id="1048622" name="Title 5"/>
          <p:cNvSpPr>
            <a:spLocks noGrp="1"/>
          </p:cNvSpPr>
          <p:nvPr>
            <p:ph type="title"/>
          </p:nvPr>
        </p:nvSpPr>
        <p:spPr/>
        <p:txBody>
          <a:bodyPr/>
          <a:p>
            <a:r>
              <a:rPr dirty="0" lang="en-IN">
                <a:solidFill>
                  <a:srgbClr val="00B0F0"/>
                </a:solidFill>
              </a:rPr>
              <a:t>Calories </a:t>
            </a:r>
            <a:endParaRPr dirty="0" lang="en-US">
              <a:solidFill>
                <a:srgbClr val="00B0F0"/>
              </a:solidFill>
            </a:endParaRPr>
          </a:p>
        </p:txBody>
      </p:sp>
      <p:sp>
        <p:nvSpPr>
          <p:cNvPr id="1048623" name="Subtitle 4"/>
          <p:cNvSpPr>
            <a:spLocks noGrp="1"/>
          </p:cNvSpPr>
          <p:nvPr>
            <p:ph idx="1"/>
          </p:nvPr>
        </p:nvSpPr>
        <p:spPr/>
        <p:txBody>
          <a:bodyPr/>
          <a:p>
            <a:r>
              <a:rPr dirty="0" lang="en-IN"/>
              <a:t>Calories—To support the rapid growth of the foetus</a:t>
            </a:r>
            <a:r>
              <a:rPr dirty="0" lang="en-US"/>
              <a:t>,</a:t>
            </a:r>
            <a:r>
              <a:rPr dirty="0" lang="en-US"/>
              <a:t> </a:t>
            </a:r>
            <a:r>
              <a:rPr dirty="0" lang="en-IN"/>
              <a:t>pregnancy demands an additional 300 calories a day over pre-pregnancy needs</a:t>
            </a:r>
            <a:endParaRPr altLang="en-US" lang="zh-CN"/>
          </a:p>
          <a:p>
            <a:r>
              <a:rPr dirty="0" lang="en-IN"/>
              <a:t>This is approximately the same number of calories as supplied by
2 ½ cups of low-fat milk OR
1 cup of ice cream </a:t>
            </a:r>
            <a:endParaRPr dirty="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7" name=""/>
        <p:cNvGrpSpPr/>
        <p:nvPr/>
      </p:nvGrpSpPr>
      <p:grpSpPr>
        <a:xfrm>
          <a:off x="0" y="0"/>
          <a:ext cx="0" cy="0"/>
          <a:chOff x="0" y="0"/>
          <a:chExt cx="0" cy="0"/>
        </a:xfrm>
      </p:grpSpPr>
      <p:sp>
        <p:nvSpPr>
          <p:cNvPr id="1048624" name="Title"/>
          <p:cNvSpPr>
            <a:spLocks noGrp="1"/>
          </p:cNvSpPr>
          <p:nvPr>
            <p:ph type="title"/>
          </p:nvPr>
        </p:nvSpPr>
        <p:spPr/>
        <p:txBody>
          <a:bodyPr>
            <a:normAutofit/>
          </a:bodyPr>
          <a:p>
            <a:r>
              <a:rPr dirty="0" lang="en-IN">
                <a:solidFill>
                  <a:srgbClr val="7030A0"/>
                </a:solidFill>
              </a:rPr>
              <a:t>Proteins </a:t>
            </a:r>
            <a:endParaRPr dirty="0">
              <a:solidFill>
                <a:srgbClr val="7030A0"/>
              </a:solidFill>
            </a:endParaRPr>
          </a:p>
        </p:txBody>
      </p:sp>
      <p:sp>
        <p:nvSpPr>
          <p:cNvPr id="1048625" name="Content Placeholder"/>
          <p:cNvSpPr>
            <a:spLocks noGrp="1"/>
          </p:cNvSpPr>
          <p:nvPr>
            <p:ph idx="1"/>
          </p:nvPr>
        </p:nvSpPr>
        <p:spPr>
          <a:xfrm>
            <a:off x="838200" y="783223"/>
            <a:ext cx="10884356" cy="5756099"/>
          </a:xfrm>
        </p:spPr>
        <p:txBody>
          <a:bodyPr anchor="ctr">
            <a:normAutofit/>
          </a:bodyPr>
          <a:p>
            <a:r>
              <a:rPr dirty="0" sz="2000" lang="en-IN"/>
              <a:t>Protein Both the expectant mother and developing </a:t>
            </a:r>
            <a:r>
              <a:rPr dirty="0" sz="2000" lang="en-IN" err="1"/>
              <a:t>fetus</a:t>
            </a:r>
            <a:r>
              <a:rPr dirty="0" sz="2000" lang="en-IN"/>
              <a:t> need increased amounts of protein.</a:t>
            </a:r>
          </a:p>
          <a:p>
            <a:r>
              <a:rPr dirty="0" sz="2000" lang="en-IN"/>
              <a:t>It is recommended that pregnant women consume 60 grams of protein a day. This is only 10 grams more than non-pregnant women.</a:t>
            </a:r>
            <a:endParaRPr dirty="0" sz="2000" lang="en-US"/>
          </a:p>
          <a:p>
            <a:r>
              <a:rPr dirty="0" sz="2000" lang="en-US"/>
              <a:t>B</a:t>
            </a:r>
            <a:r>
              <a:rPr dirty="0" sz="2000" lang="en-US"/>
              <a:t>l</a:t>
            </a:r>
            <a:r>
              <a:rPr dirty="0" sz="2000" lang="en-US"/>
              <a:t>o</a:t>
            </a:r>
            <a:r>
              <a:rPr dirty="0" sz="2000" lang="en-US"/>
              <a:t>o</a:t>
            </a:r>
            <a:r>
              <a:rPr dirty="0" sz="2000" lang="en-US"/>
              <a:t>d</a:t>
            </a:r>
            <a:r>
              <a:rPr dirty="0" sz="2000" lang="en-US"/>
              <a:t> </a:t>
            </a:r>
            <a:r>
              <a:rPr dirty="0" sz="2000" lang="en-US"/>
              <a:t>v</a:t>
            </a:r>
            <a:r>
              <a:rPr dirty="0" sz="2000" lang="en-US"/>
              <a:t>o</a:t>
            </a:r>
            <a:r>
              <a:rPr dirty="0" sz="2000" lang="en-US"/>
              <a:t>l</a:t>
            </a:r>
            <a:r>
              <a:rPr dirty="0" sz="2000" lang="en-US"/>
              <a:t>u</a:t>
            </a:r>
            <a:r>
              <a:rPr dirty="0" sz="2000" lang="en-US"/>
              <a:t>m</a:t>
            </a:r>
            <a:r>
              <a:rPr dirty="0" sz="2000" lang="en-US"/>
              <a:t>e</a:t>
            </a:r>
            <a:r>
              <a:rPr dirty="0" sz="2000" lang="en-US"/>
              <a:t> </a:t>
            </a:r>
            <a:r>
              <a:rPr dirty="0" sz="2000" lang="en-US"/>
              <a:t>i</a:t>
            </a:r>
            <a:r>
              <a:rPr dirty="0" sz="2000" lang="en-US"/>
              <a:t>n</a:t>
            </a:r>
            <a:r>
              <a:rPr dirty="0" sz="2000" lang="en-US"/>
              <a:t>c</a:t>
            </a:r>
            <a:r>
              <a:rPr dirty="0" sz="2000" lang="en-US"/>
              <a:t>r</a:t>
            </a:r>
            <a:r>
              <a:rPr dirty="0" sz="2000" lang="en-US"/>
              <a:t>e</a:t>
            </a:r>
            <a:r>
              <a:rPr dirty="0" sz="2000" lang="en-US"/>
              <a:t>ases</a:t>
            </a:r>
            <a:r>
              <a:rPr dirty="0" sz="2000" lang="en-US"/>
              <a:t> </a:t>
            </a:r>
            <a:r>
              <a:rPr dirty="0" sz="2000" lang="en-US"/>
              <a:t>d</a:t>
            </a:r>
            <a:r>
              <a:rPr dirty="0" sz="2000" lang="en-US"/>
              <a:t>u</a:t>
            </a:r>
            <a:r>
              <a:rPr dirty="0" sz="2000" lang="en-US"/>
              <a:t>r</a:t>
            </a:r>
            <a:r>
              <a:rPr dirty="0" sz="2000" lang="en-US"/>
              <a:t>i</a:t>
            </a:r>
            <a:r>
              <a:rPr dirty="0" sz="2000" lang="en-US"/>
              <a:t>n</a:t>
            </a:r>
            <a:r>
              <a:rPr dirty="0" sz="2000" lang="en-US"/>
              <a:t>g</a:t>
            </a:r>
            <a:r>
              <a:rPr dirty="0" sz="2000" lang="en-US"/>
              <a:t> </a:t>
            </a:r>
            <a:r>
              <a:rPr dirty="0" sz="2000" lang="en-US"/>
              <a:t>p</a:t>
            </a:r>
            <a:r>
              <a:rPr dirty="0" sz="2000" lang="en-US"/>
              <a:t>r</a:t>
            </a:r>
            <a:r>
              <a:rPr dirty="0" sz="2000" lang="en-US"/>
              <a:t>e</a:t>
            </a:r>
            <a:r>
              <a:rPr dirty="0" sz="2000" lang="en-US"/>
              <a:t>g</a:t>
            </a:r>
            <a:r>
              <a:rPr dirty="0" sz="2000" lang="en-US"/>
              <a:t>n</a:t>
            </a:r>
            <a:r>
              <a:rPr dirty="0" sz="2000" lang="en-US"/>
              <a:t>a</a:t>
            </a:r>
            <a:r>
              <a:rPr dirty="0" sz="2000" lang="en-US"/>
              <a:t>n</a:t>
            </a:r>
            <a:r>
              <a:rPr dirty="0" sz="2000" lang="en-US"/>
              <a:t>c</a:t>
            </a:r>
            <a:r>
              <a:rPr dirty="0" sz="2000" lang="en-US"/>
              <a:t>y</a:t>
            </a:r>
            <a:r>
              <a:rPr dirty="0" sz="2000" lang="en-US"/>
              <a:t> </a:t>
            </a:r>
            <a:r>
              <a:rPr dirty="0" sz="2000" lang="en-US"/>
              <a:t> </a:t>
            </a:r>
            <a:r>
              <a:rPr dirty="0" sz="2000" lang="en-US"/>
              <a:t>t</a:t>
            </a:r>
            <a:r>
              <a:rPr dirty="0" sz="2000" lang="en-US"/>
              <a:t>o</a:t>
            </a:r>
            <a:r>
              <a:rPr dirty="0" sz="2000" lang="en-US"/>
              <a:t> </a:t>
            </a:r>
            <a:r>
              <a:rPr dirty="0" sz="2000" lang="en-US"/>
              <a:t>s</a:t>
            </a:r>
            <a:r>
              <a:rPr dirty="0" sz="2000" lang="en-US"/>
              <a:t>u</a:t>
            </a:r>
            <a:r>
              <a:rPr dirty="0" sz="2000" lang="en-US"/>
              <a:t>p</a:t>
            </a:r>
            <a:r>
              <a:rPr dirty="0" sz="2000" lang="en-US"/>
              <a:t>p</a:t>
            </a:r>
            <a:r>
              <a:rPr dirty="0" sz="2000" lang="en-US"/>
              <a:t>l</a:t>
            </a:r>
            <a:r>
              <a:rPr dirty="0" sz="2000" lang="en-US"/>
              <a:t>y</a:t>
            </a:r>
            <a:r>
              <a:rPr dirty="0" sz="2000" lang="en-US"/>
              <a:t> </a:t>
            </a:r>
            <a:r>
              <a:rPr dirty="0" sz="2000" lang="en-US"/>
              <a:t>b</a:t>
            </a:r>
            <a:r>
              <a:rPr dirty="0" sz="2000" lang="en-US"/>
              <a:t>a</a:t>
            </a:r>
            <a:r>
              <a:rPr dirty="0" sz="2000" lang="en-US"/>
              <a:t>b</a:t>
            </a:r>
            <a:r>
              <a:rPr dirty="0" sz="2000" lang="en-US"/>
              <a:t>y</a:t>
            </a:r>
            <a:r>
              <a:rPr dirty="0" sz="2000" lang="en-US"/>
              <a:t>'</a:t>
            </a:r>
            <a:r>
              <a:rPr dirty="0" sz="2000" lang="en-US"/>
              <a:t>s</a:t>
            </a:r>
            <a:r>
              <a:rPr dirty="0" sz="2000" lang="en-US"/>
              <a:t> </a:t>
            </a:r>
            <a:r>
              <a:rPr dirty="0" sz="2000" lang="en-US"/>
              <a:t>b</a:t>
            </a:r>
            <a:r>
              <a:rPr dirty="0" sz="2000" lang="en-US"/>
              <a:t>l</a:t>
            </a:r>
            <a:r>
              <a:rPr dirty="0" sz="2000" lang="en-US"/>
              <a:t>o</a:t>
            </a:r>
            <a:r>
              <a:rPr dirty="0" sz="2000" lang="en-US"/>
              <a:t>o</a:t>
            </a:r>
            <a:r>
              <a:rPr dirty="0" sz="2000" lang="en-US"/>
              <a:t>d</a:t>
            </a:r>
            <a:r>
              <a:rPr dirty="0" sz="2000" lang="en-US"/>
              <a:t>.</a:t>
            </a:r>
            <a:r>
              <a:rPr dirty="0" sz="2000" lang="en-US"/>
              <a:t> </a:t>
            </a:r>
            <a:r>
              <a:rPr dirty="0" sz="2000" lang="en-US"/>
              <a:t>T</a:t>
            </a:r>
            <a:r>
              <a:rPr dirty="0" sz="2000" lang="en-US"/>
              <a:t>h</a:t>
            </a:r>
            <a:r>
              <a:rPr dirty="0" sz="2000" lang="en-US"/>
              <a:t>e</a:t>
            </a:r>
            <a:r>
              <a:rPr dirty="0" sz="2000" lang="en-US"/>
              <a:t>r</a:t>
            </a:r>
            <a:r>
              <a:rPr dirty="0" sz="2000" lang="en-US"/>
              <a:t>e</a:t>
            </a:r>
            <a:r>
              <a:rPr dirty="0" sz="2000" lang="en-US"/>
              <a:t>fore</a:t>
            </a:r>
            <a:r>
              <a:rPr dirty="0" sz="2000" lang="en-US"/>
              <a:t>,</a:t>
            </a:r>
            <a:r>
              <a:rPr dirty="0" sz="2000" lang="en-US"/>
              <a:t> </a:t>
            </a:r>
            <a:r>
              <a:rPr dirty="0" sz="2000" lang="en-US"/>
              <a:t>M</a:t>
            </a:r>
            <a:r>
              <a:rPr dirty="0" sz="2000" lang="en-US"/>
              <a:t>o</a:t>
            </a:r>
            <a:r>
              <a:rPr dirty="0" sz="2000" lang="en-US"/>
              <a:t>t</a:t>
            </a:r>
            <a:r>
              <a:rPr dirty="0" sz="2000" lang="en-US"/>
              <a:t>h</a:t>
            </a:r>
            <a:r>
              <a:rPr dirty="0" sz="2000" lang="en-US"/>
              <a:t>e</a:t>
            </a:r>
            <a:r>
              <a:rPr dirty="0" sz="2000" lang="en-US"/>
              <a:t>r</a:t>
            </a:r>
            <a:r>
              <a:rPr dirty="0" sz="2000" lang="en-US"/>
              <a:t> </a:t>
            </a:r>
            <a:r>
              <a:rPr dirty="0" sz="2000" lang="en-US"/>
              <a:t>s</a:t>
            </a:r>
            <a:r>
              <a:rPr dirty="0" sz="2000" lang="en-US"/>
              <a:t>h</a:t>
            </a:r>
            <a:r>
              <a:rPr dirty="0" sz="2000" lang="en-US"/>
              <a:t>o</a:t>
            </a:r>
            <a:r>
              <a:rPr dirty="0" sz="2000" lang="en-US"/>
              <a:t>u</a:t>
            </a:r>
            <a:r>
              <a:rPr dirty="0" sz="2000" lang="en-US"/>
              <a:t>l</a:t>
            </a:r>
            <a:r>
              <a:rPr dirty="0" sz="2000" lang="en-US"/>
              <a:t>d</a:t>
            </a:r>
            <a:r>
              <a:rPr dirty="0" sz="2000" lang="en-US"/>
              <a:t> </a:t>
            </a:r>
            <a:r>
              <a:rPr dirty="0" sz="2000" lang="en-US"/>
              <a:t>g</a:t>
            </a:r>
            <a:r>
              <a:rPr dirty="0" sz="2000" lang="en-US"/>
              <a:t>o</a:t>
            </a:r>
            <a:r>
              <a:rPr dirty="0" sz="2000" lang="en-US"/>
              <a:t> </a:t>
            </a:r>
            <a:r>
              <a:rPr dirty="0" sz="2000" lang="en-US"/>
              <a:t>f</a:t>
            </a:r>
            <a:r>
              <a:rPr dirty="0" sz="2000" lang="en-US"/>
              <a:t>o</a:t>
            </a:r>
            <a:r>
              <a:rPr dirty="0" sz="2000" lang="en-US"/>
              <a:t>r</a:t>
            </a:r>
            <a:r>
              <a:rPr dirty="0" sz="2000" lang="en-US"/>
              <a:t> </a:t>
            </a:r>
            <a:r>
              <a:rPr dirty="0" sz="2000" lang="en-US"/>
              <a:t>h</a:t>
            </a:r>
            <a:r>
              <a:rPr dirty="0" sz="2000" lang="en-US"/>
              <a:t>e</a:t>
            </a:r>
            <a:r>
              <a:rPr dirty="0" sz="2000" lang="en-US"/>
              <a:t>a</a:t>
            </a:r>
            <a:r>
              <a:rPr dirty="0" sz="2000" lang="en-US"/>
              <a:t>l</a:t>
            </a:r>
            <a:r>
              <a:rPr dirty="0" sz="2000" lang="en-US"/>
              <a:t>t</a:t>
            </a:r>
            <a:r>
              <a:rPr dirty="0" sz="2000" lang="en-US"/>
              <a:t>h</a:t>
            </a:r>
            <a:r>
              <a:rPr dirty="0" sz="2000" lang="en-US"/>
              <a:t>y</a:t>
            </a:r>
            <a:r>
              <a:rPr dirty="0" sz="2000" lang="en-US"/>
              <a:t> </a:t>
            </a:r>
            <a:r>
              <a:rPr dirty="0" sz="2000" lang="en-US"/>
              <a:t>p</a:t>
            </a:r>
            <a:r>
              <a:rPr dirty="0" sz="2000" lang="en-US"/>
              <a:t>r</a:t>
            </a:r>
            <a:r>
              <a:rPr dirty="0" sz="2000" lang="en-US"/>
              <a:t>o</a:t>
            </a:r>
            <a:r>
              <a:rPr dirty="0" sz="2000" lang="en-US"/>
              <a:t>t</a:t>
            </a:r>
            <a:r>
              <a:rPr dirty="0" sz="2000" lang="en-US"/>
              <a:t>e</a:t>
            </a:r>
            <a:r>
              <a:rPr dirty="0" sz="2000" lang="en-US"/>
              <a:t>i</a:t>
            </a:r>
            <a:r>
              <a:rPr dirty="0" sz="2000" lang="en-US"/>
              <a:t>n</a:t>
            </a:r>
            <a:r>
              <a:rPr dirty="0" sz="2000" lang="en-US"/>
              <a:t> </a:t>
            </a:r>
            <a:r>
              <a:rPr dirty="0" sz="2000" lang="en-US"/>
              <a:t>t</a:t>
            </a:r>
            <a:r>
              <a:rPr dirty="0" sz="2000" lang="en-US"/>
              <a:t>h</a:t>
            </a:r>
            <a:r>
              <a:rPr dirty="0" sz="2000" lang="en-US"/>
              <a:t>a</a:t>
            </a:r>
            <a:r>
              <a:rPr dirty="0" sz="2000" lang="en-US"/>
              <a:t>t</a:t>
            </a:r>
            <a:r>
              <a:rPr dirty="0" sz="2000" lang="en-US"/>
              <a:t> </a:t>
            </a:r>
            <a:r>
              <a:rPr dirty="0" sz="2000" lang="en-US"/>
              <a:t>aren't</a:t>
            </a:r>
            <a:r>
              <a:rPr dirty="0" sz="2000" lang="en-US"/>
              <a:t> </a:t>
            </a:r>
            <a:r>
              <a:rPr dirty="0" sz="2000" lang="en-US"/>
              <a:t>h</a:t>
            </a:r>
            <a:r>
              <a:rPr dirty="0" sz="2000" lang="en-US"/>
              <a:t>i</a:t>
            </a:r>
            <a:r>
              <a:rPr dirty="0" sz="2000" lang="en-US"/>
              <a:t>g</a:t>
            </a:r>
            <a:r>
              <a:rPr dirty="0" sz="2000" lang="en-US"/>
              <a:t>h</a:t>
            </a:r>
            <a:r>
              <a:rPr dirty="0" sz="2000" lang="en-US"/>
              <a:t> </a:t>
            </a:r>
            <a:r>
              <a:rPr dirty="0" sz="2000" lang="en-US"/>
              <a:t>i</a:t>
            </a:r>
            <a:r>
              <a:rPr dirty="0" sz="2000" lang="en-US"/>
              <a:t>n</a:t>
            </a:r>
            <a:r>
              <a:rPr dirty="0" sz="2000" lang="en-US"/>
              <a:t> </a:t>
            </a:r>
            <a:r>
              <a:rPr dirty="0" sz="2000" lang="en-US"/>
              <a:t>f</a:t>
            </a:r>
            <a:r>
              <a:rPr dirty="0" sz="2000" lang="en-US"/>
              <a:t>a</a:t>
            </a:r>
            <a:r>
              <a:rPr dirty="0" sz="2000" lang="en-US"/>
              <a:t>t</a:t>
            </a:r>
            <a:endParaRPr dirty="0" sz="200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8" name=""/>
        <p:cNvGrpSpPr/>
        <p:nvPr/>
      </p:nvGrpSpPr>
      <p:grpSpPr>
        <a:xfrm>
          <a:off x="0" y="0"/>
          <a:ext cx="0" cy="0"/>
          <a:chOff x="0" y="0"/>
          <a:chExt cx="0" cy="0"/>
        </a:xfrm>
      </p:grpSpPr>
      <p:sp>
        <p:nvSpPr>
          <p:cNvPr id="1048626" name="Content Placeholder"/>
          <p:cNvSpPr>
            <a:spLocks noGrp="1"/>
          </p:cNvSpPr>
          <p:nvPr>
            <p:ph idx="1"/>
          </p:nvPr>
        </p:nvSpPr>
        <p:spPr>
          <a:xfrm>
            <a:off x="838200" y="1807143"/>
            <a:ext cx="10515600" cy="4160520"/>
          </a:xfrm>
        </p:spPr>
        <p:txBody>
          <a:bodyPr anchor="ctr">
            <a:normAutofit/>
          </a:bodyPr>
          <a:p>
            <a:pPr indent="0" marL="0">
              <a:buNone/>
            </a:pPr>
            <a:r>
              <a:rPr dirty="0" sz="2000" lang="en-IN"/>
              <a:t>Protein sources</a:t>
            </a:r>
          </a:p>
          <a:p>
            <a:r>
              <a:rPr dirty="0" sz="2000" lang="en-IN"/>
              <a:t>Seeds
Nuts
Beans, legumes
Grains
Sprouts
Eggs
Dairy Products
Fish
Lean Meats
Fowl</a:t>
            </a:r>
            <a:endParaRPr dirty="0" sz="200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9" name=""/>
        <p:cNvGrpSpPr/>
        <p:nvPr/>
      </p:nvGrpSpPr>
      <p:grpSpPr>
        <a:xfrm>
          <a:off x="0" y="0"/>
          <a:ext cx="0" cy="0"/>
          <a:chOff x="0" y="0"/>
          <a:chExt cx="0" cy="0"/>
        </a:xfrm>
      </p:grpSpPr>
      <p:sp>
        <p:nvSpPr>
          <p:cNvPr id="1048627" name="Title"/>
          <p:cNvSpPr>
            <a:spLocks noGrp="1"/>
          </p:cNvSpPr>
          <p:nvPr>
            <p:ph type="title"/>
          </p:nvPr>
        </p:nvSpPr>
        <p:spPr/>
        <p:txBody>
          <a:bodyPr>
            <a:normAutofit/>
          </a:bodyPr>
          <a:p>
            <a:r>
              <a:rPr dirty="0" lang="en-IN">
                <a:solidFill>
                  <a:srgbClr val="00B050"/>
                </a:solidFill>
              </a:rPr>
              <a:t>Iron</a:t>
            </a:r>
            <a:endParaRPr dirty="0">
              <a:solidFill>
                <a:srgbClr val="00B050"/>
              </a:solidFill>
            </a:endParaRPr>
          </a:p>
        </p:txBody>
      </p:sp>
      <p:sp>
        <p:nvSpPr>
          <p:cNvPr id="1048628" name="Content Placeholder"/>
          <p:cNvSpPr>
            <a:spLocks noGrp="1"/>
          </p:cNvSpPr>
          <p:nvPr>
            <p:ph idx="1"/>
          </p:nvPr>
        </p:nvSpPr>
        <p:spPr>
          <a:xfrm>
            <a:off x="838200" y="1824279"/>
            <a:ext cx="10515600" cy="4160520"/>
          </a:xfrm>
        </p:spPr>
        <p:txBody>
          <a:bodyPr anchor="ctr">
            <a:normAutofit/>
          </a:bodyPr>
          <a:p>
            <a:r>
              <a:rPr dirty="0" sz="2000" lang="en-IN"/>
              <a:t>The iron requirement doubles during pregnancy
30 mg/day during the second and third trimesters</a:t>
            </a:r>
          </a:p>
          <a:p>
            <a:endParaRPr dirty="0" sz="2000" lang="en-IN"/>
          </a:p>
          <a:p>
            <a:pPr indent="0" marL="0">
              <a:buNone/>
            </a:pPr>
            <a:endParaRPr dirty="0" sz="2000" lang="en-IN"/>
          </a:p>
          <a:p>
            <a:r>
              <a:rPr dirty="0" sz="2000" lang="en-IN"/>
              <a:t>Additional iron is needed as a result of increased maternal blood volume. Also, the </a:t>
            </a:r>
            <a:r>
              <a:rPr dirty="0" sz="2000" lang="en-IN" err="1"/>
              <a:t>fetus</a:t>
            </a:r>
            <a:r>
              <a:rPr dirty="0" sz="2000" lang="en-IN"/>
              <a:t> stores enough iron to last through the first few months of life.</a:t>
            </a:r>
            <a:endParaRPr dirty="0" sz="200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3" name=""/>
        <p:cNvGrpSpPr/>
        <p:nvPr/>
      </p:nvGrpSpPr>
      <p:grpSpPr>
        <a:xfrm>
          <a:off x="0" y="0"/>
          <a:ext cx="0" cy="0"/>
          <a:chOff x="0" y="0"/>
          <a:chExt cx="0" cy="0"/>
        </a:xfrm>
      </p:grpSpPr>
      <p:sp>
        <p:nvSpPr>
          <p:cNvPr id="1048634" name="Title"/>
          <p:cNvSpPr>
            <a:spLocks noGrp="1"/>
          </p:cNvSpPr>
          <p:nvPr>
            <p:ph type="title"/>
          </p:nvPr>
        </p:nvSpPr>
        <p:spPr/>
        <p:txBody>
          <a:bodyPr>
            <a:normAutofit/>
          </a:bodyPr>
          <a:p>
            <a:r>
              <a:rPr dirty="0" lang="en-IN"/>
              <a:t>To Get the Most of Iron from One’s Diet</a:t>
            </a:r>
            <a:endParaRPr dirty="0"/>
          </a:p>
        </p:txBody>
      </p:sp>
      <p:sp>
        <p:nvSpPr>
          <p:cNvPr id="1048635" name="Content Placeholder"/>
          <p:cNvSpPr>
            <a:spLocks noGrp="1"/>
          </p:cNvSpPr>
          <p:nvPr>
            <p:ph idx="1"/>
          </p:nvPr>
        </p:nvSpPr>
        <p:spPr>
          <a:xfrm>
            <a:off x="236621" y="1690688"/>
            <a:ext cx="6693568" cy="4160520"/>
          </a:xfrm>
        </p:spPr>
        <p:txBody>
          <a:bodyPr anchor="ctr">
            <a:normAutofit/>
          </a:bodyPr>
          <a:p>
            <a:r>
              <a:rPr dirty="0" sz="2000" lang="en-IN"/>
              <a:t>Eat high-iron meals with vitamin C or foods high in vitamin C (Taking 200-500 mg. Of </a:t>
            </a:r>
            <a:r>
              <a:rPr dirty="0" sz="2000" lang="en-IN" err="1">
                <a:solidFill>
                  <a:srgbClr val="FF0000"/>
                </a:solidFill>
              </a:rPr>
              <a:t>vit</a:t>
            </a:r>
            <a:r>
              <a:rPr dirty="0" sz="2000" lang="en-IN">
                <a:solidFill>
                  <a:srgbClr val="FF0000"/>
                </a:solidFill>
              </a:rPr>
              <a:t> C nearly doubles iron absorption</a:t>
            </a:r>
            <a:r>
              <a:rPr dirty="0" sz="2000" lang="en-IN"/>
              <a:t>).
Tannic acid, caffeine, and phosphates inhibit iron absorption avoid them</a:t>
            </a:r>
          </a:p>
          <a:p>
            <a:r>
              <a:rPr dirty="0" sz="2000" lang="en-IN"/>
              <a:t>Avoid antacids they neutralize stomach acids which enhance iron absorption.</a:t>
            </a:r>
            <a:endParaRPr dirty="0" sz="2000" lang="en-US"/>
          </a:p>
        </p:txBody>
      </p:sp>
      <p:pic>
        <p:nvPicPr>
          <p:cNvPr id="2097157" name="Picture 3"/>
          <p:cNvPicPr>
            <a:picLocks noChangeAspect="1"/>
          </p:cNvPicPr>
          <p:nvPr/>
        </p:nvPicPr>
        <p:blipFill>
          <a:blip xmlns:r="http://schemas.openxmlformats.org/officeDocument/2006/relationships" r:embed="rId1"/>
          <a:stretch>
            <a:fillRect/>
          </a:stretch>
        </p:blipFill>
        <p:spPr>
          <a:xfrm>
            <a:off x="7243011" y="1230738"/>
            <a:ext cx="4712368" cy="5627262"/>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4" name=""/>
        <p:cNvGrpSpPr/>
        <p:nvPr/>
      </p:nvGrpSpPr>
      <p:grpSpPr>
        <a:xfrm>
          <a:off x="0" y="0"/>
          <a:ext cx="0" cy="0"/>
          <a:chOff x="0" y="0"/>
          <a:chExt cx="0" cy="0"/>
        </a:xfrm>
      </p:grpSpPr>
      <p:sp>
        <p:nvSpPr>
          <p:cNvPr id="1048636" name="Title"/>
          <p:cNvSpPr>
            <a:spLocks noGrp="1"/>
          </p:cNvSpPr>
          <p:nvPr>
            <p:ph type="title"/>
          </p:nvPr>
        </p:nvSpPr>
        <p:spPr/>
        <p:txBody>
          <a:bodyPr>
            <a:normAutofit fontScale="90000"/>
          </a:bodyPr>
          <a:p>
            <a:r>
              <a:rPr dirty="0" lang="en-IN"/>
              <a:t>You can help reduce your risk of iron deficiency
</a:t>
            </a:r>
            <a:r>
              <a:rPr dirty="0" lang="en-IN" err="1"/>
              <a:t>anemia</a:t>
            </a:r>
            <a:r>
              <a:rPr dirty="0" lang="en-IN"/>
              <a:t> by eating foods that contain iron all
throughout pregnancy. These include</a:t>
            </a:r>
            <a:endParaRPr dirty="0"/>
          </a:p>
        </p:txBody>
      </p:sp>
      <p:sp>
        <p:nvSpPr>
          <p:cNvPr id="1048637" name="Content Placeholder"/>
          <p:cNvSpPr>
            <a:spLocks noGrp="1"/>
          </p:cNvSpPr>
          <p:nvPr>
            <p:ph idx="1"/>
          </p:nvPr>
        </p:nvSpPr>
        <p:spPr>
          <a:xfrm>
            <a:off x="838200" y="2095901"/>
            <a:ext cx="10515600" cy="4160520"/>
          </a:xfrm>
        </p:spPr>
        <p:txBody>
          <a:bodyPr anchor="ctr">
            <a:normAutofit/>
          </a:bodyPr>
          <a:p>
            <a:r>
              <a:rPr dirty="0" sz="2000" lang="en-IN"/>
              <a:t>Red meats
Poultry (dark meat)
Eggs
Fortified breakfast cereals whole grain breads
(check the container to see if the cereal or
bread contains iron)
Blackstrap molasses
Green leafy vegetables
Baked potato, with skin
Cooked beans
Raisins, dates, prunes, figs, apricots</a:t>
            </a:r>
            <a:endParaRPr dirty="0" sz="200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6" name=""/>
        <p:cNvGrpSpPr/>
        <p:nvPr/>
      </p:nvGrpSpPr>
      <p:grpSpPr>
        <a:xfrm>
          <a:off x="0" y="0"/>
          <a:ext cx="0" cy="0"/>
          <a:chOff x="0" y="0"/>
          <a:chExt cx="0" cy="0"/>
        </a:xfrm>
      </p:grpSpPr>
      <p:sp>
        <p:nvSpPr>
          <p:cNvPr id="1048643" name="Title 3"/>
          <p:cNvSpPr>
            <a:spLocks noGrp="1"/>
          </p:cNvSpPr>
          <p:nvPr>
            <p:ph type="title"/>
          </p:nvPr>
        </p:nvSpPr>
        <p:spPr>
          <a:xfrm>
            <a:off x="1087458" y="1634834"/>
            <a:ext cx="10017084" cy="3878749"/>
          </a:xfrm>
        </p:spPr>
        <p:txBody>
          <a:bodyPr>
            <a:normAutofit fontScale="90000"/>
          </a:bodyPr>
          <a:p>
            <a:r>
              <a:rPr dirty="0" lang="en-IN"/>
              <a:t>Vitamin A supplementation is not recommended
during pregnancy
Excessive levels of Vitamin A can be toxic to the
</a:t>
            </a:r>
            <a:r>
              <a:rPr dirty="0" lang="en-IN" err="1"/>
              <a:t>fetus</a:t>
            </a:r>
            <a:r>
              <a:rPr dirty="0" lang="en-IN"/>
              <a:t>
Adequate levels of Vitamin A are available
through a balanced diet</a:t>
            </a:r>
            <a:endParaRPr dirty="0" lang="en-US"/>
          </a:p>
        </p:txBody>
      </p:sp>
      <p:pic>
        <p:nvPicPr>
          <p:cNvPr id="2097158" name="Picture 4"/>
          <p:cNvPicPr>
            <a:picLocks noChangeAspect="1"/>
          </p:cNvPicPr>
          <p:nvPr/>
        </p:nvPicPr>
        <p:blipFill>
          <a:blip xmlns:r="http://schemas.openxmlformats.org/officeDocument/2006/relationships" r:embed="rId1"/>
          <a:stretch>
            <a:fillRect/>
          </a:stretch>
        </p:blipFill>
        <p:spPr>
          <a:xfrm rot="10800000" flipH="1" flipV="1">
            <a:off x="4288172" y="-1"/>
            <a:ext cx="3027028" cy="1143001"/>
          </a:xfrm>
          <a:prstGeom prst="rect"/>
        </p:spPr>
      </p:pic>
      <p:sp>
        <p:nvSpPr>
          <p:cNvPr id="1048644" name="TextBox 1"/>
          <p:cNvSpPr txBox="1"/>
          <p:nvPr/>
        </p:nvSpPr>
        <p:spPr>
          <a:xfrm>
            <a:off x="5847347" y="1634834"/>
            <a:ext cx="1828800" cy="369332"/>
          </a:xfrm>
          <a:prstGeom prst="rect"/>
          <a:noFill/>
        </p:spPr>
        <p:txBody>
          <a:bodyPr rtlCol="0" wrap="square">
            <a:spAutoFit/>
          </a:bodyPr>
          <a:p>
            <a:pPr algn="l"/>
            <a:endParaRPr dirty="0" lang="en-US" u="sng"/>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7" name=""/>
        <p:cNvGrpSpPr/>
        <p:nvPr/>
      </p:nvGrpSpPr>
      <p:grpSpPr>
        <a:xfrm>
          <a:off x="0" y="0"/>
          <a:ext cx="0" cy="0"/>
          <a:chOff x="0" y="0"/>
          <a:chExt cx="0" cy="0"/>
        </a:xfrm>
      </p:grpSpPr>
      <p:sp>
        <p:nvSpPr>
          <p:cNvPr id="1048645" name="Content Placeholder"/>
          <p:cNvSpPr>
            <a:spLocks noGrp="1"/>
          </p:cNvSpPr>
          <p:nvPr>
            <p:ph idx="1"/>
          </p:nvPr>
        </p:nvSpPr>
        <p:spPr>
          <a:xfrm>
            <a:off x="104274" y="439152"/>
            <a:ext cx="12300284" cy="5979695"/>
          </a:xfrm>
        </p:spPr>
        <p:txBody>
          <a:bodyPr anchor="ctr">
            <a:normAutofit/>
          </a:bodyPr>
          <a:p>
            <a:pPr indent="0" marL="0">
              <a:buNone/>
            </a:pPr>
            <a:r>
              <a:rPr dirty="0" sz="2000" lang="en-IN"/>
              <a:t>Pregnant women should use caution with vitamins
A, C, and D in higher doses than the recommended
daily allowances</a:t>
            </a:r>
          </a:p>
          <a:p>
            <a:pPr indent="0" marL="0">
              <a:buNone/>
            </a:pPr>
            <a:endParaRPr dirty="0" sz="2000" lang="en-IN"/>
          </a:p>
          <a:p>
            <a:pPr indent="0" marL="0">
              <a:buNone/>
            </a:pPr>
            <a:r>
              <a:rPr dirty="0" sz="2000" lang="en-IN"/>
              <a:t>Synthetic vitamin A in some drugs used for acne
and psoriasis can cause birth defects in the
developing </a:t>
            </a:r>
            <a:r>
              <a:rPr dirty="0" sz="2000" lang="en-IN" err="1"/>
              <a:t>fetus</a:t>
            </a:r>
            <a:r>
              <a:rPr dirty="0" sz="2000" lang="en-IN"/>
              <a:t>.</a:t>
            </a:r>
          </a:p>
          <a:p>
            <a:pPr indent="0" marL="0">
              <a:buNone/>
            </a:pPr>
            <a:endParaRPr dirty="0" sz="2000" lang="en-IN"/>
          </a:p>
          <a:p>
            <a:pPr indent="0" marL="0">
              <a:buNone/>
            </a:pPr>
            <a:r>
              <a:rPr dirty="0" sz="2000" lang="en-IN"/>
              <a:t>The concern with toxicity of vitamin D in
pregnancy is calcification of the placenta and
other soft tissues. The mother is also more prone
to developing kidney stones.</a:t>
            </a:r>
          </a:p>
          <a:p>
            <a:pPr indent="0" marL="0">
              <a:buNone/>
            </a:pPr>
            <a:endParaRPr dirty="0" sz="2000" lang="en-IN"/>
          </a:p>
          <a:p>
            <a:pPr indent="0" marL="0">
              <a:buNone/>
            </a:pPr>
            <a:r>
              <a:rPr dirty="0" sz="2000" lang="en-IN"/>
              <a:t>Vitamin C taken in extra large doses is thought
to cause miscarriage in the early weeks of
pregnancy and can cause harm to the baby after birth</a:t>
            </a:r>
          </a:p>
        </p:txBody>
      </p:sp>
      <p:pic>
        <p:nvPicPr>
          <p:cNvPr id="2097159" name="Picture 4"/>
          <p:cNvPicPr>
            <a:picLocks noChangeAspect="1"/>
          </p:cNvPicPr>
          <p:nvPr/>
        </p:nvPicPr>
        <p:blipFill>
          <a:blip xmlns:r="http://schemas.openxmlformats.org/officeDocument/2006/relationships" r:embed="rId1"/>
          <a:stretch>
            <a:fillRect/>
          </a:stretch>
        </p:blipFill>
        <p:spPr>
          <a:xfrm>
            <a:off x="6254416" y="1561877"/>
            <a:ext cx="5473554" cy="4068902"/>
          </a:xfrm>
          <a:prstGeom prst="rec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8" name=""/>
        <p:cNvGrpSpPr/>
        <p:nvPr/>
      </p:nvGrpSpPr>
      <p:grpSpPr>
        <a:xfrm>
          <a:off x="0" y="0"/>
          <a:ext cx="0" cy="0"/>
          <a:chOff x="0" y="0"/>
          <a:chExt cx="0" cy="0"/>
        </a:xfrm>
      </p:grpSpPr>
      <p:sp>
        <p:nvSpPr>
          <p:cNvPr id="1048646" name="Content Placeholder"/>
          <p:cNvSpPr>
            <a:spLocks noGrp="1"/>
          </p:cNvSpPr>
          <p:nvPr>
            <p:ph idx="1"/>
          </p:nvPr>
        </p:nvSpPr>
        <p:spPr>
          <a:xfrm>
            <a:off x="561473" y="3214838"/>
            <a:ext cx="10515600" cy="4160520"/>
          </a:xfrm>
        </p:spPr>
        <p:txBody>
          <a:bodyPr anchor="ctr">
            <a:normAutofit/>
          </a:bodyPr>
          <a:p>
            <a:r>
              <a:rPr dirty="0" sz="2000" lang="en-IN"/>
              <a:t>Caffeine in Pregnancy</a:t>
            </a:r>
          </a:p>
          <a:p>
            <a:endParaRPr dirty="0" sz="2000" lang="en-IN"/>
          </a:p>
          <a:p>
            <a:r>
              <a:rPr dirty="0" sz="2000" lang="en-IN"/>
              <a:t>
Some studies suggest that drinking more than 2 to 3 cups of coffee daily increases the chances of low birth weight.
Watch for hidden caffeine in teas, soft drinks, chocolate products.</a:t>
            </a:r>
          </a:p>
          <a:p>
            <a:pPr indent="0" marL="0">
              <a:buNone/>
            </a:pPr>
            <a:endParaRPr dirty="0" sz="2000" lang="en-US"/>
          </a:p>
        </p:txBody>
      </p:sp>
      <p:pic>
        <p:nvPicPr>
          <p:cNvPr id="2097160" name="Picture 3"/>
          <p:cNvPicPr>
            <a:picLocks noChangeAspect="1"/>
          </p:cNvPicPr>
          <p:nvPr/>
        </p:nvPicPr>
        <p:blipFill>
          <a:blip xmlns:r="http://schemas.openxmlformats.org/officeDocument/2006/relationships" r:embed="rId1"/>
          <a:stretch>
            <a:fillRect/>
          </a:stretch>
        </p:blipFill>
        <p:spPr>
          <a:xfrm>
            <a:off x="4404059" y="569244"/>
            <a:ext cx="3046032" cy="3834314"/>
          </a:xfrm>
          <a:prstGeom prst="rec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9" name=""/>
        <p:cNvGrpSpPr/>
        <p:nvPr/>
      </p:nvGrpSpPr>
      <p:grpSpPr>
        <a:xfrm>
          <a:off x="0" y="0"/>
          <a:ext cx="0" cy="0"/>
          <a:chOff x="0" y="0"/>
          <a:chExt cx="0" cy="0"/>
        </a:xfrm>
      </p:grpSpPr>
      <p:sp>
        <p:nvSpPr>
          <p:cNvPr id="1048647" name="Title"/>
          <p:cNvSpPr>
            <a:spLocks noGrp="1"/>
          </p:cNvSpPr>
          <p:nvPr>
            <p:ph type="title"/>
          </p:nvPr>
        </p:nvSpPr>
        <p:spPr/>
        <p:txBody>
          <a:bodyPr>
            <a:normAutofit/>
          </a:bodyPr>
          <a:p>
            <a:r>
              <a:rPr dirty="0" lang="en-IN">
                <a:solidFill>
                  <a:schemeClr val="bg2">
                    <a:lumMod val="50000"/>
                  </a:schemeClr>
                </a:solidFill>
              </a:rPr>
              <a:t>Alcohol Use in Pregnancy</a:t>
            </a:r>
            <a:endParaRPr dirty="0">
              <a:solidFill>
                <a:schemeClr val="bg2">
                  <a:lumMod val="50000"/>
                </a:schemeClr>
              </a:solidFill>
            </a:endParaRPr>
          </a:p>
        </p:txBody>
      </p:sp>
      <p:sp>
        <p:nvSpPr>
          <p:cNvPr id="1048648" name="Content Placeholder"/>
          <p:cNvSpPr>
            <a:spLocks noGrp="1"/>
          </p:cNvSpPr>
          <p:nvPr>
            <p:ph idx="1"/>
          </p:nvPr>
        </p:nvSpPr>
        <p:spPr/>
        <p:txBody>
          <a:bodyPr anchor="ctr">
            <a:normAutofit/>
          </a:bodyPr>
          <a:p>
            <a:pPr indent="0" marL="0">
              <a:buNone/>
            </a:pPr>
            <a:r>
              <a:rPr dirty="0" sz="2000" lang="en-IN"/>
              <a:t>Women who use alcohol during pregnancy have a
greater risk of giving birth to babies with </a:t>
            </a:r>
            <a:r>
              <a:rPr dirty="0" sz="2000" lang="en-IN" err="1"/>
              <a:t>fetal</a:t>
            </a:r>
            <a:r>
              <a:rPr dirty="0" sz="2000" lang="en-IN"/>
              <a:t>
alcohol effects (FAE) or the more serious </a:t>
            </a:r>
            <a:r>
              <a:rPr dirty="0" sz="2000" lang="en-IN" err="1"/>
              <a:t>fetal</a:t>
            </a:r>
            <a:r>
              <a:rPr dirty="0" sz="2000" lang="en-IN"/>
              <a:t>
alcohol syndrome (FAS).</a:t>
            </a:r>
          </a:p>
          <a:p>
            <a:pPr indent="0" marL="0">
              <a:buNone/>
            </a:pPr>
            <a:endParaRPr dirty="0" sz="2000" lang="en-IN"/>
          </a:p>
          <a:p>
            <a:pPr indent="0" marL="0">
              <a:buNone/>
            </a:pPr>
            <a:endParaRPr dirty="0" sz="2000" lang="en-US"/>
          </a:p>
        </p:txBody>
      </p:sp>
      <p:pic>
        <p:nvPicPr>
          <p:cNvPr id="2097161" name="Picture 3"/>
          <p:cNvPicPr>
            <a:picLocks noChangeAspect="1"/>
          </p:cNvPicPr>
          <p:nvPr/>
        </p:nvPicPr>
        <p:blipFill>
          <a:blip xmlns:r="http://schemas.openxmlformats.org/officeDocument/2006/relationships" r:embed="rId1"/>
          <a:stretch>
            <a:fillRect/>
          </a:stretch>
        </p:blipFill>
        <p:spPr>
          <a:xfrm>
            <a:off x="7618246" y="1690688"/>
            <a:ext cx="4268954" cy="4325101"/>
          </a:xfrm>
          <a:prstGeom prst="rec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70" name=""/>
        <p:cNvGrpSpPr/>
        <p:nvPr/>
      </p:nvGrpSpPr>
      <p:grpSpPr>
        <a:xfrm>
          <a:off x="0" y="0"/>
          <a:ext cx="0" cy="0"/>
          <a:chOff x="0" y="0"/>
          <a:chExt cx="0" cy="0"/>
        </a:xfrm>
      </p:grpSpPr>
      <p:sp>
        <p:nvSpPr>
          <p:cNvPr id="1048649" name="Title"/>
          <p:cNvSpPr>
            <a:spLocks noGrp="1"/>
          </p:cNvSpPr>
          <p:nvPr>
            <p:ph type="title"/>
          </p:nvPr>
        </p:nvSpPr>
        <p:spPr/>
        <p:txBody>
          <a:bodyPr>
            <a:normAutofit/>
          </a:bodyPr>
          <a:p>
            <a:r>
              <a:rPr dirty="0" lang="en-IN" err="1"/>
              <a:t>Fetal</a:t>
            </a:r>
            <a:r>
              <a:rPr dirty="0" lang="en-IN"/>
              <a:t> Alcohol Syndrome (FAS)</a:t>
            </a:r>
            <a:endParaRPr dirty="0"/>
          </a:p>
        </p:txBody>
      </p:sp>
      <p:sp>
        <p:nvSpPr>
          <p:cNvPr id="1048650" name="Content Placeholder"/>
          <p:cNvSpPr>
            <a:spLocks noGrp="1"/>
          </p:cNvSpPr>
          <p:nvPr>
            <p:ph idx="1"/>
          </p:nvPr>
        </p:nvSpPr>
        <p:spPr/>
        <p:txBody>
          <a:bodyPr anchor="ctr">
            <a:normAutofit/>
          </a:bodyPr>
          <a:p>
            <a:r>
              <a:rPr dirty="0" sz="2000" lang="en-IN"/>
              <a:t>Characterized by</a:t>
            </a:r>
          </a:p>
          <a:p>
            <a:endParaRPr dirty="0" sz="2000" lang="en-IN"/>
          </a:p>
          <a:p>
            <a:r>
              <a:rPr dirty="0" sz="2000" lang="en-IN"/>
              <a:t>
Growth retardation
Facial malformations
Heart malformations
Small head size
Mental deficiency
FAS affects about 40 percent of babies born to women who drink heavily throughout pregnancy.</a:t>
            </a:r>
            <a:endParaRPr dirty="0" sz="2000" lang="en-US"/>
          </a:p>
        </p:txBody>
      </p:sp>
      <p:pic>
        <p:nvPicPr>
          <p:cNvPr id="2097162" name="Picture 3"/>
          <p:cNvPicPr>
            <a:picLocks noChangeAspect="1"/>
          </p:cNvPicPr>
          <p:nvPr/>
        </p:nvPicPr>
        <p:blipFill>
          <a:blip xmlns:r="http://schemas.openxmlformats.org/officeDocument/2006/relationships" r:embed="rId1"/>
          <a:stretch>
            <a:fillRect/>
          </a:stretch>
        </p:blipFill>
        <p:spPr>
          <a:xfrm rot="10800000" flipH="1" flipV="1">
            <a:off x="4444637" y="1371601"/>
            <a:ext cx="7405940" cy="3905688"/>
          </a:xfrm>
          <a:prstGeom prst="rec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71" name=""/>
        <p:cNvGrpSpPr/>
        <p:nvPr/>
      </p:nvGrpSpPr>
      <p:grpSpPr>
        <a:xfrm>
          <a:off x="0" y="0"/>
          <a:ext cx="0" cy="0"/>
          <a:chOff x="0" y="0"/>
          <a:chExt cx="0" cy="0"/>
        </a:xfrm>
      </p:grpSpPr>
      <p:pic>
        <p:nvPicPr>
          <p:cNvPr id="2097163" name="Content Placeholder 3"/>
          <p:cNvPicPr>
            <a:picLocks noChangeAspect="1" noGrp="1"/>
          </p:cNvPicPr>
          <p:nvPr>
            <p:ph idx="1"/>
          </p:nvPr>
        </p:nvPicPr>
        <p:blipFill>
          <a:blip xmlns:r="http://schemas.openxmlformats.org/officeDocument/2006/relationships" r:embed="rId1"/>
          <a:stretch>
            <a:fillRect/>
          </a:stretch>
        </p:blipFill>
        <p:spPr>
          <a:xfrm>
            <a:off x="2052495" y="100078"/>
            <a:ext cx="6912418" cy="6657843"/>
          </a:xfrm>
          <a:prstGeom prst="round2DiagRect">
            <a:avLst>
              <a:gd name="adj1" fmla="val 16667"/>
              <a:gd name="adj2" fmla="val 0"/>
            </a:avLst>
          </a:prstGeom>
          <a:ln w="88900" cap="sq">
            <a:solidFill>
              <a:srgbClr val="FFFFFF"/>
            </a:solidFill>
            <a:miter lim="800000"/>
          </a:ln>
          <a:effectLst>
            <a:outerShdw algn="tl" blurRad="254000" rotWithShape="0">
              <a:srgbClr val="000000">
                <a:alpha val="43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72" name=""/>
        <p:cNvGrpSpPr/>
        <p:nvPr/>
      </p:nvGrpSpPr>
      <p:grpSpPr>
        <a:xfrm>
          <a:off x="0" y="0"/>
          <a:ext cx="0" cy="0"/>
          <a:chOff x="0" y="0"/>
          <a:chExt cx="0" cy="0"/>
        </a:xfrm>
      </p:grpSpPr>
      <p:sp useBgFill="1">
        <p:nvSpPr>
          <p:cNvPr id="1048651" name="Rectangle 8"/>
          <p:cNvSpPr>
            <a:spLocks noChangeAspect="1" noMove="1" noResize="1" noRot="1" noGrp="1" noAdjustHandles="1" noEditPoints="1" noChangeArrowheads="1" noChangeShapeType="1" noTextEdit="1"/>
          </p:cNvSpPr>
          <p:nvPr/>
        </p:nvSpPr>
        <p:spPr>
          <a:xfrm>
            <a:off x="0" y="0"/>
            <a:ext cx="12188952"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52" name="Freeform: Shape 10"/>
          <p:cNvSpPr>
            <a:spLocks noChangeAspect="1" noMove="1" noResize="1" noRot="1" noGrp="1" noAdjustHandles="1" noEditPoints="1" noChangeArrowheads="1" noChangeShapeType="1" noTextEdit="1"/>
          </p:cNvSpPr>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1B2A8">
              <a:alpha val="20000"/>
            </a:srgbClr>
          </a:solidFill>
          <a:ln w="32707" cap="flat">
            <a:noFill/>
            <a:prstDash val="solid"/>
            <a:miter/>
          </a:ln>
        </p:spPr>
        <p:txBody>
          <a:bodyPr anchor="ctr" rtlCol="0"/>
          <a:p>
            <a:endParaRPr dirty="0" lang="en-US"/>
          </a:p>
        </p:txBody>
      </p:sp>
      <p:pic>
        <p:nvPicPr>
          <p:cNvPr id="2097164" name="Content Placeholder 3"/>
          <p:cNvPicPr>
            <a:picLocks noChangeAspect="1" noGrp="1"/>
          </p:cNvPicPr>
          <p:nvPr>
            <p:ph idx="1"/>
          </p:nvPr>
        </p:nvPicPr>
        <p:blipFill>
          <a:blip xmlns:r="http://schemas.openxmlformats.org/officeDocument/2006/relationships" r:embed="rId1"/>
          <a:stretch>
            <a:fillRect/>
          </a:stretch>
        </p:blipFill>
        <p:spPr>
          <a:xfrm>
            <a:off x="144379" y="108283"/>
            <a:ext cx="11887200" cy="6653463"/>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53" name="Title 1"/>
          <p:cNvSpPr>
            <a:spLocks noGrp="1"/>
          </p:cNvSpPr>
          <p:nvPr>
            <p:ph type="title"/>
          </p:nvPr>
        </p:nvSpPr>
        <p:spPr/>
        <p:txBody>
          <a:bodyPr/>
          <a:p>
            <a:endParaRPr lang="en-US"/>
          </a:p>
        </p:txBody>
      </p:sp>
      <p:sp>
        <p:nvSpPr>
          <p:cNvPr id="1048654" name="Content Placeholder 2"/>
          <p:cNvSpPr>
            <a:spLocks noGrp="1"/>
          </p:cNvSpPr>
          <p:nvPr>
            <p:ph idx="1"/>
          </p:nvPr>
        </p:nvSpPr>
        <p:spPr/>
        <p:txBody>
          <a:bodyPr/>
          <a:p>
            <a:endParaRPr lang="en-US"/>
          </a:p>
        </p:txBody>
      </p:sp>
    </p:spTree>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323820"/>
      </a:dk2>
      <a:lt2>
        <a:srgbClr val="E8E2E2"/>
      </a:lt2>
      <a:accent1>
        <a:srgbClr val="31B2A8"/>
      </a:accent1>
      <a:accent2>
        <a:srgbClr val="26B770"/>
      </a:accent2>
      <a:accent3>
        <a:srgbClr val="33B93F"/>
      </a:accent3>
      <a:accent4>
        <a:srgbClr val="54B526"/>
      </a:accent4>
      <a:accent5>
        <a:srgbClr val="8BAB2F"/>
      </a:accent5>
      <a:accent6>
        <a:srgbClr val="B69F26"/>
      </a:accent6>
      <a:hlink>
        <a:srgbClr val="648C2E"/>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Importance of nutritional diet in Pregnancy </dc:title>
  <dc:creator>Guest User</dc:creator>
  <cp:lastModifiedBy>kendreparmeshwar7329@gmail.com</cp:lastModifiedBy>
  <dcterms:created xsi:type="dcterms:W3CDTF">2023-10-22T06:54:19Z</dcterms:created>
  <dcterms:modified xsi:type="dcterms:W3CDTF">2023-10-25T18:20:46Z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8f03fce0a6c84d069a98c12108917604</vt:lpwstr>
  </property>
</Properties>
</file>