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5143500" cx="9144000"/>
  <p:notesSz cx="6858000" cy="9144000"/>
  <p:embeddedFontLst>
    <p:embeddedFont>
      <p:font typeface="Playfair Display"/>
      <p:regular r:id="rId18"/>
      <p:bold r:id="rId19"/>
      <p:italic r:id="rId20"/>
      <p:boldItalic r:id="rId21"/>
    </p:embeddedFont>
    <p:embeddedFont>
      <p:font typeface="Lobster"/>
      <p:regular r:id="rId22"/>
    </p:embeddedFont>
    <p:embeddedFont>
      <p:font typeface="Source Code Pro"/>
      <p:regular r:id="rId23"/>
      <p:bold r:id="rId24"/>
      <p:italic r:id="rId25"/>
      <p:boldItalic r:id="rId26"/>
    </p:embeddedFont>
    <p:embeddedFont>
      <p:font typeface="Spectral"/>
      <p:regular r:id="rId27"/>
      <p:bold r:id="rId28"/>
      <p:italic r:id="rId29"/>
      <p:boldItalic r:id="rId30"/>
    </p:embeddedFont>
    <p:embeddedFont>
      <p:font typeface="Oswald"/>
      <p:regular r:id="rId31"/>
      <p:bold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PlayfairDisplay-italic.fntdata"/><Relationship Id="rId22" Type="http://schemas.openxmlformats.org/officeDocument/2006/relationships/font" Target="fonts/Lobster-regular.fntdata"/><Relationship Id="rId21" Type="http://schemas.openxmlformats.org/officeDocument/2006/relationships/font" Target="fonts/PlayfairDisplay-boldItalic.fntdata"/><Relationship Id="rId24" Type="http://schemas.openxmlformats.org/officeDocument/2006/relationships/font" Target="fonts/SourceCodePro-bold.fntdata"/><Relationship Id="rId23" Type="http://schemas.openxmlformats.org/officeDocument/2006/relationships/font" Target="fonts/SourceCodePro-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SourceCodePro-boldItalic.fntdata"/><Relationship Id="rId25" Type="http://schemas.openxmlformats.org/officeDocument/2006/relationships/font" Target="fonts/SourceCodePro-italic.fntdata"/><Relationship Id="rId28" Type="http://schemas.openxmlformats.org/officeDocument/2006/relationships/font" Target="fonts/Spectral-bold.fntdata"/><Relationship Id="rId27" Type="http://schemas.openxmlformats.org/officeDocument/2006/relationships/font" Target="fonts/Spectral-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Spectral-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Oswald-regular.fntdata"/><Relationship Id="rId30" Type="http://schemas.openxmlformats.org/officeDocument/2006/relationships/font" Target="fonts/Spectral-boldItalic.fntdata"/><Relationship Id="rId11" Type="http://schemas.openxmlformats.org/officeDocument/2006/relationships/slide" Target="slides/slide6.xml"/><Relationship Id="rId10" Type="http://schemas.openxmlformats.org/officeDocument/2006/relationships/slide" Target="slides/slide5.xml"/><Relationship Id="rId32" Type="http://schemas.openxmlformats.org/officeDocument/2006/relationships/font" Target="fonts/Oswald-bold.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font" Target="fonts/PlayfairDisplay-bold.fntdata"/><Relationship Id="rId18" Type="http://schemas.openxmlformats.org/officeDocument/2006/relationships/font" Target="fonts/PlayfairDisplay-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9c4338286c4f6e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9c4338286c4f6e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624331c0ec1d2f0f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624331c0ec1d2f0f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445a3d7b0b3b85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445a3d7b0b3b85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6000c878770d7751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6000c878770d7751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6756f7d060140037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6756f7d060140037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445a3d7b0b3b85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445a3d7b0b3b85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6756f7d060140037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6756f7d060140037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445a3d7b0b3b85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445a3d7b0b3b85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445a3d7b0b3b85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445a3d7b0b3b85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6756f7d060140037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6756f7d060140037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6756f7d060140037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6756f7d060140037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rot="10800000">
            <a:off x="4226100" y="2933550"/>
            <a:ext cx="691800" cy="388500"/>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25" y="0"/>
            <a:ext cx="9144000" cy="312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411175" y="644300"/>
            <a:ext cx="8282400" cy="21090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6000"/>
              <a:buNone/>
              <a:defRPr sz="6000">
                <a:solidFill>
                  <a:schemeClr val="lt1"/>
                </a:solidFill>
              </a:defRPr>
            </a:lvl1pPr>
            <a:lvl2pPr lvl="1" algn="ctr">
              <a:spcBef>
                <a:spcPts val="0"/>
              </a:spcBef>
              <a:spcAft>
                <a:spcPts val="0"/>
              </a:spcAft>
              <a:buClr>
                <a:schemeClr val="lt1"/>
              </a:buClr>
              <a:buSzPts val="6000"/>
              <a:buNone/>
              <a:defRPr sz="6000">
                <a:solidFill>
                  <a:schemeClr val="lt1"/>
                </a:solidFill>
              </a:defRPr>
            </a:lvl2pPr>
            <a:lvl3pPr lvl="2" algn="ctr">
              <a:spcBef>
                <a:spcPts val="0"/>
              </a:spcBef>
              <a:spcAft>
                <a:spcPts val="0"/>
              </a:spcAft>
              <a:buClr>
                <a:schemeClr val="lt1"/>
              </a:buClr>
              <a:buSzPts val="6000"/>
              <a:buNone/>
              <a:defRPr sz="6000">
                <a:solidFill>
                  <a:schemeClr val="lt1"/>
                </a:solidFill>
              </a:defRPr>
            </a:lvl3pPr>
            <a:lvl4pPr lvl="3" algn="ctr">
              <a:spcBef>
                <a:spcPts val="0"/>
              </a:spcBef>
              <a:spcAft>
                <a:spcPts val="0"/>
              </a:spcAft>
              <a:buClr>
                <a:schemeClr val="lt1"/>
              </a:buClr>
              <a:buSzPts val="6000"/>
              <a:buNone/>
              <a:defRPr sz="6000">
                <a:solidFill>
                  <a:schemeClr val="lt1"/>
                </a:solidFill>
              </a:defRPr>
            </a:lvl4pPr>
            <a:lvl5pPr lvl="4" algn="ctr">
              <a:spcBef>
                <a:spcPts val="0"/>
              </a:spcBef>
              <a:spcAft>
                <a:spcPts val="0"/>
              </a:spcAft>
              <a:buClr>
                <a:schemeClr val="lt1"/>
              </a:buClr>
              <a:buSzPts val="6000"/>
              <a:buNone/>
              <a:defRPr sz="6000">
                <a:solidFill>
                  <a:schemeClr val="lt1"/>
                </a:solidFill>
              </a:defRPr>
            </a:lvl5pPr>
            <a:lvl6pPr lvl="5" algn="ctr">
              <a:spcBef>
                <a:spcPts val="0"/>
              </a:spcBef>
              <a:spcAft>
                <a:spcPts val="0"/>
              </a:spcAft>
              <a:buClr>
                <a:schemeClr val="lt1"/>
              </a:buClr>
              <a:buSzPts val="6000"/>
              <a:buNone/>
              <a:defRPr sz="6000">
                <a:solidFill>
                  <a:schemeClr val="lt1"/>
                </a:solidFill>
              </a:defRPr>
            </a:lvl6pPr>
            <a:lvl7pPr lvl="6" algn="ctr">
              <a:spcBef>
                <a:spcPts val="0"/>
              </a:spcBef>
              <a:spcAft>
                <a:spcPts val="0"/>
              </a:spcAft>
              <a:buClr>
                <a:schemeClr val="lt1"/>
              </a:buClr>
              <a:buSzPts val="6000"/>
              <a:buNone/>
              <a:defRPr sz="6000">
                <a:solidFill>
                  <a:schemeClr val="lt1"/>
                </a:solidFill>
              </a:defRPr>
            </a:lvl7pPr>
            <a:lvl8pPr lvl="7" algn="ctr">
              <a:spcBef>
                <a:spcPts val="0"/>
              </a:spcBef>
              <a:spcAft>
                <a:spcPts val="0"/>
              </a:spcAft>
              <a:buClr>
                <a:schemeClr val="lt1"/>
              </a:buClr>
              <a:buSzPts val="6000"/>
              <a:buNone/>
              <a:defRPr sz="6000">
                <a:solidFill>
                  <a:schemeClr val="lt1"/>
                </a:solidFill>
              </a:defRPr>
            </a:lvl8pPr>
            <a:lvl9pPr lvl="8" algn="ctr">
              <a:spcBef>
                <a:spcPts val="0"/>
              </a:spcBef>
              <a:spcAft>
                <a:spcPts val="0"/>
              </a:spcAft>
              <a:buClr>
                <a:schemeClr val="lt1"/>
              </a:buClr>
              <a:buSzPts val="6000"/>
              <a:buNone/>
              <a:defRPr sz="6000">
                <a:solidFill>
                  <a:schemeClr val="lt1"/>
                </a:solidFill>
              </a:defRPr>
            </a:lvl9pPr>
          </a:lstStyle>
          <a:p/>
        </p:txBody>
      </p:sp>
      <p:sp>
        <p:nvSpPr>
          <p:cNvPr id="13" name="Google Shape;13;p2"/>
          <p:cNvSpPr txBox="1"/>
          <p:nvPr>
            <p:ph idx="1" type="subTitle"/>
          </p:nvPr>
        </p:nvSpPr>
        <p:spPr>
          <a:xfrm>
            <a:off x="411175" y="3398250"/>
            <a:ext cx="8282400" cy="1260600"/>
          </a:xfrm>
          <a:prstGeom prst="rect">
            <a:avLst/>
          </a:prstGeom>
        </p:spPr>
        <p:txBody>
          <a:bodyPr anchorCtr="0" anchor="ctr" bIns="91425" lIns="91425" spcFirstLastPara="1" rIns="91425" wrap="square" tIns="91425">
            <a:normAutofit/>
          </a:bodyPr>
          <a:lstStyle>
            <a:lvl1pPr lvl="0" algn="ctr">
              <a:lnSpc>
                <a:spcPct val="100000"/>
              </a:lnSpc>
              <a:spcBef>
                <a:spcPts val="0"/>
              </a:spcBef>
              <a:spcAft>
                <a:spcPts val="0"/>
              </a:spcAft>
              <a:buSzPts val="3600"/>
              <a:buFont typeface="Oswald"/>
              <a:buNone/>
              <a:defRPr sz="3600">
                <a:latin typeface="Oswald"/>
                <a:ea typeface="Oswald"/>
                <a:cs typeface="Oswald"/>
                <a:sym typeface="Oswald"/>
              </a:defRPr>
            </a:lvl1pPr>
            <a:lvl2pPr lvl="1" algn="ctr">
              <a:lnSpc>
                <a:spcPct val="100000"/>
              </a:lnSpc>
              <a:spcBef>
                <a:spcPts val="0"/>
              </a:spcBef>
              <a:spcAft>
                <a:spcPts val="0"/>
              </a:spcAft>
              <a:buSzPts val="3600"/>
              <a:buFont typeface="Oswald"/>
              <a:buNone/>
              <a:defRPr sz="3600">
                <a:latin typeface="Oswald"/>
                <a:ea typeface="Oswald"/>
                <a:cs typeface="Oswald"/>
                <a:sym typeface="Oswald"/>
              </a:defRPr>
            </a:lvl2pPr>
            <a:lvl3pPr lvl="2" algn="ctr">
              <a:lnSpc>
                <a:spcPct val="100000"/>
              </a:lnSpc>
              <a:spcBef>
                <a:spcPts val="0"/>
              </a:spcBef>
              <a:spcAft>
                <a:spcPts val="0"/>
              </a:spcAft>
              <a:buSzPts val="3600"/>
              <a:buFont typeface="Oswald"/>
              <a:buNone/>
              <a:defRPr sz="3600">
                <a:latin typeface="Oswald"/>
                <a:ea typeface="Oswald"/>
                <a:cs typeface="Oswald"/>
                <a:sym typeface="Oswald"/>
              </a:defRPr>
            </a:lvl3pPr>
            <a:lvl4pPr lvl="3" algn="ctr">
              <a:lnSpc>
                <a:spcPct val="100000"/>
              </a:lnSpc>
              <a:spcBef>
                <a:spcPts val="0"/>
              </a:spcBef>
              <a:spcAft>
                <a:spcPts val="0"/>
              </a:spcAft>
              <a:buSzPts val="3600"/>
              <a:buFont typeface="Oswald"/>
              <a:buNone/>
              <a:defRPr sz="3600">
                <a:latin typeface="Oswald"/>
                <a:ea typeface="Oswald"/>
                <a:cs typeface="Oswald"/>
                <a:sym typeface="Oswald"/>
              </a:defRPr>
            </a:lvl4pPr>
            <a:lvl5pPr lvl="4" algn="ctr">
              <a:lnSpc>
                <a:spcPct val="100000"/>
              </a:lnSpc>
              <a:spcBef>
                <a:spcPts val="0"/>
              </a:spcBef>
              <a:spcAft>
                <a:spcPts val="0"/>
              </a:spcAft>
              <a:buSzPts val="3600"/>
              <a:buFont typeface="Oswald"/>
              <a:buNone/>
              <a:defRPr sz="3600">
                <a:latin typeface="Oswald"/>
                <a:ea typeface="Oswald"/>
                <a:cs typeface="Oswald"/>
                <a:sym typeface="Oswald"/>
              </a:defRPr>
            </a:lvl5pPr>
            <a:lvl6pPr lvl="5" algn="ctr">
              <a:lnSpc>
                <a:spcPct val="100000"/>
              </a:lnSpc>
              <a:spcBef>
                <a:spcPts val="0"/>
              </a:spcBef>
              <a:spcAft>
                <a:spcPts val="0"/>
              </a:spcAft>
              <a:buSzPts val="3600"/>
              <a:buFont typeface="Oswald"/>
              <a:buNone/>
              <a:defRPr sz="3600">
                <a:latin typeface="Oswald"/>
                <a:ea typeface="Oswald"/>
                <a:cs typeface="Oswald"/>
                <a:sym typeface="Oswald"/>
              </a:defRPr>
            </a:lvl6pPr>
            <a:lvl7pPr lvl="6" algn="ctr">
              <a:lnSpc>
                <a:spcPct val="100000"/>
              </a:lnSpc>
              <a:spcBef>
                <a:spcPts val="0"/>
              </a:spcBef>
              <a:spcAft>
                <a:spcPts val="0"/>
              </a:spcAft>
              <a:buSzPts val="3600"/>
              <a:buFont typeface="Oswald"/>
              <a:buNone/>
              <a:defRPr sz="3600">
                <a:latin typeface="Oswald"/>
                <a:ea typeface="Oswald"/>
                <a:cs typeface="Oswald"/>
                <a:sym typeface="Oswald"/>
              </a:defRPr>
            </a:lvl7pPr>
            <a:lvl8pPr lvl="7" algn="ctr">
              <a:lnSpc>
                <a:spcPct val="100000"/>
              </a:lnSpc>
              <a:spcBef>
                <a:spcPts val="0"/>
              </a:spcBef>
              <a:spcAft>
                <a:spcPts val="0"/>
              </a:spcAft>
              <a:buSzPts val="3600"/>
              <a:buFont typeface="Oswald"/>
              <a:buNone/>
              <a:defRPr sz="3600">
                <a:latin typeface="Oswald"/>
                <a:ea typeface="Oswald"/>
                <a:cs typeface="Oswald"/>
                <a:sym typeface="Oswald"/>
              </a:defRPr>
            </a:lvl8pPr>
            <a:lvl9pPr lvl="8" algn="ctr">
              <a:lnSpc>
                <a:spcPct val="100000"/>
              </a:lnSpc>
              <a:spcBef>
                <a:spcPts val="0"/>
              </a:spcBef>
              <a:spcAft>
                <a:spcPts val="0"/>
              </a:spcAft>
              <a:buSzPts val="3600"/>
              <a:buFont typeface="Oswald"/>
              <a:buNone/>
              <a:defRPr sz="3600">
                <a:latin typeface="Oswald"/>
                <a:ea typeface="Oswald"/>
                <a:cs typeface="Oswald"/>
                <a:sym typeface="Oswald"/>
              </a:defRPr>
            </a:lvl9pPr>
          </a:lstStyle>
          <a:p/>
        </p:txBody>
      </p:sp>
      <p:sp>
        <p:nvSpPr>
          <p:cNvPr id="14" name="Google Shape;14;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p:nvPr/>
        </p:nvSpPr>
        <p:spPr>
          <a:xfrm>
            <a:off x="0" y="1567350"/>
            <a:ext cx="9144000" cy="2008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txBox="1"/>
          <p:nvPr>
            <p:ph type="title"/>
          </p:nvPr>
        </p:nvSpPr>
        <p:spPr>
          <a:xfrm>
            <a:off x="430800" y="1889700"/>
            <a:ext cx="8282400" cy="15165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3600"/>
              <a:buNone/>
              <a:defRPr sz="3600">
                <a:solidFill>
                  <a:schemeClr val="lt1"/>
                </a:solidFill>
              </a:defRPr>
            </a:lvl1pPr>
            <a:lvl2pPr lvl="1" algn="ctr">
              <a:spcBef>
                <a:spcPts val="0"/>
              </a:spcBef>
              <a:spcAft>
                <a:spcPts val="0"/>
              </a:spcAft>
              <a:buClr>
                <a:schemeClr val="lt1"/>
              </a:buClr>
              <a:buSzPts val="3600"/>
              <a:buNone/>
              <a:defRPr sz="3600">
                <a:solidFill>
                  <a:schemeClr val="lt1"/>
                </a:solidFill>
              </a:defRPr>
            </a:lvl2pPr>
            <a:lvl3pPr lvl="2" algn="ctr">
              <a:spcBef>
                <a:spcPts val="0"/>
              </a:spcBef>
              <a:spcAft>
                <a:spcPts val="0"/>
              </a:spcAft>
              <a:buClr>
                <a:schemeClr val="lt1"/>
              </a:buClr>
              <a:buSzPts val="3600"/>
              <a:buNone/>
              <a:defRPr sz="3600">
                <a:solidFill>
                  <a:schemeClr val="lt1"/>
                </a:solidFill>
              </a:defRPr>
            </a:lvl3pPr>
            <a:lvl4pPr lvl="3" algn="ctr">
              <a:spcBef>
                <a:spcPts val="0"/>
              </a:spcBef>
              <a:spcAft>
                <a:spcPts val="0"/>
              </a:spcAft>
              <a:buClr>
                <a:schemeClr val="lt1"/>
              </a:buClr>
              <a:buSzPts val="3600"/>
              <a:buNone/>
              <a:defRPr sz="3600">
                <a:solidFill>
                  <a:schemeClr val="lt1"/>
                </a:solidFill>
              </a:defRPr>
            </a:lvl4pPr>
            <a:lvl5pPr lvl="4" algn="ctr">
              <a:spcBef>
                <a:spcPts val="0"/>
              </a:spcBef>
              <a:spcAft>
                <a:spcPts val="0"/>
              </a:spcAft>
              <a:buClr>
                <a:schemeClr val="lt1"/>
              </a:buClr>
              <a:buSzPts val="3600"/>
              <a:buNone/>
              <a:defRPr sz="3600">
                <a:solidFill>
                  <a:schemeClr val="lt1"/>
                </a:solidFill>
              </a:defRPr>
            </a:lvl5pPr>
            <a:lvl6pPr lvl="5" algn="ctr">
              <a:spcBef>
                <a:spcPts val="0"/>
              </a:spcBef>
              <a:spcAft>
                <a:spcPts val="0"/>
              </a:spcAft>
              <a:buClr>
                <a:schemeClr val="lt1"/>
              </a:buClr>
              <a:buSzPts val="3600"/>
              <a:buNone/>
              <a:defRPr sz="3600">
                <a:solidFill>
                  <a:schemeClr val="lt1"/>
                </a:solidFill>
              </a:defRPr>
            </a:lvl6pPr>
            <a:lvl7pPr lvl="6" algn="ctr">
              <a:spcBef>
                <a:spcPts val="0"/>
              </a:spcBef>
              <a:spcAft>
                <a:spcPts val="0"/>
              </a:spcAft>
              <a:buClr>
                <a:schemeClr val="lt1"/>
              </a:buClr>
              <a:buSzPts val="3600"/>
              <a:buNone/>
              <a:defRPr sz="3600">
                <a:solidFill>
                  <a:schemeClr val="lt1"/>
                </a:solidFill>
              </a:defRPr>
            </a:lvl7pPr>
            <a:lvl8pPr lvl="7" algn="ctr">
              <a:spcBef>
                <a:spcPts val="0"/>
              </a:spcBef>
              <a:spcAft>
                <a:spcPts val="0"/>
              </a:spcAft>
              <a:buClr>
                <a:schemeClr val="lt1"/>
              </a:buClr>
              <a:buSzPts val="3600"/>
              <a:buNone/>
              <a:defRPr sz="3600">
                <a:solidFill>
                  <a:schemeClr val="lt1"/>
                </a:solidFill>
              </a:defRPr>
            </a:lvl8pPr>
            <a:lvl9pPr lvl="8" algn="ctr">
              <a:spcBef>
                <a:spcPts val="0"/>
              </a:spcBef>
              <a:spcAft>
                <a:spcPts val="0"/>
              </a:spcAft>
              <a:buClr>
                <a:schemeClr val="lt1"/>
              </a:buClr>
              <a:buSzPts val="3600"/>
              <a:buNone/>
              <a:defRPr sz="3600">
                <a:solidFill>
                  <a:schemeClr val="lt1"/>
                </a:solidFill>
              </a:defRPr>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cxnSp>
        <p:nvCxnSpPr>
          <p:cNvPr id="20" name="Google Shape;20;p4"/>
          <p:cNvCxnSpPr/>
          <p:nvPr/>
        </p:nvCxnSpPr>
        <p:spPr>
          <a:xfrm>
            <a:off x="429200" y="1275577"/>
            <a:ext cx="614100" cy="0"/>
          </a:xfrm>
          <a:prstGeom prst="straightConnector1">
            <a:avLst/>
          </a:prstGeom>
          <a:noFill/>
          <a:ln cap="flat" cmpd="sng" w="19050">
            <a:solidFill>
              <a:schemeClr val="dk2"/>
            </a:solidFill>
            <a:prstDash val="lgDash"/>
            <a:round/>
            <a:headEnd len="sm" w="sm" type="none"/>
            <a:tailEnd len="sm" w="sm" type="none"/>
          </a:ln>
        </p:spPr>
      </p:cxnSp>
      <p:sp>
        <p:nvSpPr>
          <p:cNvPr id="21" name="Google Shape;21;p4"/>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3" name="Google Shape;23;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cxnSp>
        <p:nvCxnSpPr>
          <p:cNvPr id="25" name="Google Shape;25;p5"/>
          <p:cNvCxnSpPr/>
          <p:nvPr/>
        </p:nvCxnSpPr>
        <p:spPr>
          <a:xfrm>
            <a:off x="429200" y="1275577"/>
            <a:ext cx="614100" cy="0"/>
          </a:xfrm>
          <a:prstGeom prst="straightConnector1">
            <a:avLst/>
          </a:prstGeom>
          <a:noFill/>
          <a:ln cap="flat" cmpd="sng" w="19050">
            <a:solidFill>
              <a:schemeClr val="dk2"/>
            </a:solidFill>
            <a:prstDash val="lgDash"/>
            <a:round/>
            <a:headEnd len="sm" w="sm" type="none"/>
            <a:tailEnd len="sm" w="sm" type="none"/>
          </a:ln>
        </p:spPr>
      </p:cxnSp>
      <p:sp>
        <p:nvSpPr>
          <p:cNvPr id="26" name="Google Shape;26;p5"/>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7" name="Google Shape;27;p5"/>
          <p:cNvSpPr txBox="1"/>
          <p:nvPr>
            <p:ph idx="1" type="body"/>
          </p:nvPr>
        </p:nvSpPr>
        <p:spPr>
          <a:xfrm>
            <a:off x="311700" y="1468825"/>
            <a:ext cx="3999900" cy="3099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p5"/>
          <p:cNvSpPr txBox="1"/>
          <p:nvPr>
            <p:ph idx="2" type="body"/>
          </p:nvPr>
        </p:nvSpPr>
        <p:spPr>
          <a:xfrm>
            <a:off x="4832400" y="1468825"/>
            <a:ext cx="3999900" cy="3099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9" name="Google Shape;29;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sp>
        <p:nvSpPr>
          <p:cNvPr id="31" name="Google Shape;31;p6"/>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2" name="Google Shape;32;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3" name="Shape 33"/>
        <p:cNvGrpSpPr/>
        <p:nvPr/>
      </p:nvGrpSpPr>
      <p:grpSpPr>
        <a:xfrm>
          <a:off x="0" y="0"/>
          <a:ext cx="0" cy="0"/>
          <a:chOff x="0" y="0"/>
          <a:chExt cx="0" cy="0"/>
        </a:xfrm>
      </p:grpSpPr>
      <p:cxnSp>
        <p:nvCxnSpPr>
          <p:cNvPr id="34" name="Google Shape;34;p7"/>
          <p:cNvCxnSpPr/>
          <p:nvPr/>
        </p:nvCxnSpPr>
        <p:spPr>
          <a:xfrm>
            <a:off x="418675" y="1457787"/>
            <a:ext cx="614100" cy="0"/>
          </a:xfrm>
          <a:prstGeom prst="straightConnector1">
            <a:avLst/>
          </a:prstGeom>
          <a:noFill/>
          <a:ln cap="flat" cmpd="sng" w="19050">
            <a:solidFill>
              <a:schemeClr val="dk2"/>
            </a:solidFill>
            <a:prstDash val="lgDash"/>
            <a:round/>
            <a:headEnd len="sm" w="sm" type="none"/>
            <a:tailEnd len="sm" w="sm" type="none"/>
          </a:ln>
        </p:spPr>
      </p:cxnSp>
      <p:sp>
        <p:nvSpPr>
          <p:cNvPr id="35" name="Google Shape;35;p7"/>
          <p:cNvSpPr txBox="1"/>
          <p:nvPr>
            <p:ph type="title"/>
          </p:nvPr>
        </p:nvSpPr>
        <p:spPr>
          <a:xfrm>
            <a:off x="311700" y="6318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6" name="Google Shape;36;p7"/>
          <p:cNvSpPr txBox="1"/>
          <p:nvPr>
            <p:ph idx="1" type="body"/>
          </p:nvPr>
        </p:nvSpPr>
        <p:spPr>
          <a:xfrm>
            <a:off x="311700" y="1618204"/>
            <a:ext cx="2808000" cy="29508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7" name="Google Shape;37;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8" name="Shape 38"/>
        <p:cNvGrpSpPr/>
        <p:nvPr/>
      </p:nvGrpSpPr>
      <p:grpSpPr>
        <a:xfrm>
          <a:off x="0" y="0"/>
          <a:ext cx="0" cy="0"/>
          <a:chOff x="0" y="0"/>
          <a:chExt cx="0" cy="0"/>
        </a:xfrm>
      </p:grpSpPr>
      <p:sp>
        <p:nvSpPr>
          <p:cNvPr id="39" name="Google Shape;39;p8"/>
          <p:cNvSpPr txBox="1"/>
          <p:nvPr>
            <p:ph type="title"/>
          </p:nvPr>
        </p:nvSpPr>
        <p:spPr>
          <a:xfrm>
            <a:off x="490250" y="528900"/>
            <a:ext cx="5678100" cy="40857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5400"/>
              <a:buNone/>
              <a:defRPr sz="5400">
                <a:solidFill>
                  <a:schemeClr val="lt1"/>
                </a:solidFill>
              </a:defRPr>
            </a:lvl1pPr>
            <a:lvl2pPr lvl="1">
              <a:spcBef>
                <a:spcPts val="0"/>
              </a:spcBef>
              <a:spcAft>
                <a:spcPts val="0"/>
              </a:spcAft>
              <a:buClr>
                <a:schemeClr val="lt1"/>
              </a:buClr>
              <a:buSzPts val="5400"/>
              <a:buNone/>
              <a:defRPr sz="5400">
                <a:solidFill>
                  <a:schemeClr val="lt1"/>
                </a:solidFill>
              </a:defRPr>
            </a:lvl2pPr>
            <a:lvl3pPr lvl="2">
              <a:spcBef>
                <a:spcPts val="0"/>
              </a:spcBef>
              <a:spcAft>
                <a:spcPts val="0"/>
              </a:spcAft>
              <a:buClr>
                <a:schemeClr val="lt1"/>
              </a:buClr>
              <a:buSzPts val="5400"/>
              <a:buNone/>
              <a:defRPr sz="5400">
                <a:solidFill>
                  <a:schemeClr val="lt1"/>
                </a:solidFill>
              </a:defRPr>
            </a:lvl3pPr>
            <a:lvl4pPr lvl="3">
              <a:spcBef>
                <a:spcPts val="0"/>
              </a:spcBef>
              <a:spcAft>
                <a:spcPts val="0"/>
              </a:spcAft>
              <a:buClr>
                <a:schemeClr val="lt1"/>
              </a:buClr>
              <a:buSzPts val="5400"/>
              <a:buNone/>
              <a:defRPr sz="5400">
                <a:solidFill>
                  <a:schemeClr val="lt1"/>
                </a:solidFill>
              </a:defRPr>
            </a:lvl4pPr>
            <a:lvl5pPr lvl="4">
              <a:spcBef>
                <a:spcPts val="0"/>
              </a:spcBef>
              <a:spcAft>
                <a:spcPts val="0"/>
              </a:spcAft>
              <a:buClr>
                <a:schemeClr val="lt1"/>
              </a:buClr>
              <a:buSzPts val="5400"/>
              <a:buNone/>
              <a:defRPr sz="5400">
                <a:solidFill>
                  <a:schemeClr val="lt1"/>
                </a:solidFill>
              </a:defRPr>
            </a:lvl5pPr>
            <a:lvl6pPr lvl="5">
              <a:spcBef>
                <a:spcPts val="0"/>
              </a:spcBef>
              <a:spcAft>
                <a:spcPts val="0"/>
              </a:spcAft>
              <a:buClr>
                <a:schemeClr val="lt1"/>
              </a:buClr>
              <a:buSzPts val="5400"/>
              <a:buNone/>
              <a:defRPr sz="5400">
                <a:solidFill>
                  <a:schemeClr val="lt1"/>
                </a:solidFill>
              </a:defRPr>
            </a:lvl6pPr>
            <a:lvl7pPr lvl="6">
              <a:spcBef>
                <a:spcPts val="0"/>
              </a:spcBef>
              <a:spcAft>
                <a:spcPts val="0"/>
              </a:spcAft>
              <a:buClr>
                <a:schemeClr val="lt1"/>
              </a:buClr>
              <a:buSzPts val="5400"/>
              <a:buNone/>
              <a:defRPr sz="5400">
                <a:solidFill>
                  <a:schemeClr val="lt1"/>
                </a:solidFill>
              </a:defRPr>
            </a:lvl7pPr>
            <a:lvl8pPr lvl="7">
              <a:spcBef>
                <a:spcPts val="0"/>
              </a:spcBef>
              <a:spcAft>
                <a:spcPts val="0"/>
              </a:spcAft>
              <a:buClr>
                <a:schemeClr val="lt1"/>
              </a:buClr>
              <a:buSzPts val="5400"/>
              <a:buNone/>
              <a:defRPr sz="5400">
                <a:solidFill>
                  <a:schemeClr val="lt1"/>
                </a:solidFill>
              </a:defRPr>
            </a:lvl8pPr>
            <a:lvl9pPr lvl="8">
              <a:spcBef>
                <a:spcPts val="0"/>
              </a:spcBef>
              <a:spcAft>
                <a:spcPts val="0"/>
              </a:spcAft>
              <a:buClr>
                <a:schemeClr val="lt1"/>
              </a:buClr>
              <a:buSzPts val="5400"/>
              <a:buNone/>
              <a:defRPr sz="5400">
                <a:solidFill>
                  <a:schemeClr val="lt1"/>
                </a:solidFill>
              </a:defRPr>
            </a:lvl9pPr>
          </a:lstStyle>
          <a:p/>
        </p:txBody>
      </p:sp>
      <p:sp>
        <p:nvSpPr>
          <p:cNvPr id="40" name="Google Shape;40;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1"/>
        </a:solidFill>
      </p:bgPr>
    </p:bg>
    <p:spTree>
      <p:nvGrpSpPr>
        <p:cNvPr id="41" name="Shape 41"/>
        <p:cNvGrpSpPr/>
        <p:nvPr/>
      </p:nvGrpSpPr>
      <p:grpSpPr>
        <a:xfrm>
          <a:off x="0" y="0"/>
          <a:ext cx="0" cy="0"/>
          <a:chOff x="0" y="0"/>
          <a:chExt cx="0" cy="0"/>
        </a:xfrm>
      </p:grpSpPr>
      <p:sp>
        <p:nvSpPr>
          <p:cNvPr id="42" name="Google Shape;42;p9"/>
          <p:cNvSpPr/>
          <p:nvPr/>
        </p:nvSpPr>
        <p:spPr>
          <a:xfrm>
            <a:off x="4572000" y="175"/>
            <a:ext cx="4572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3" name="Google Shape;43;p9"/>
          <p:cNvCxnSpPr/>
          <p:nvPr/>
        </p:nvCxnSpPr>
        <p:spPr>
          <a:xfrm>
            <a:off x="5029675" y="4495500"/>
            <a:ext cx="577200" cy="0"/>
          </a:xfrm>
          <a:prstGeom prst="straightConnector1">
            <a:avLst/>
          </a:prstGeom>
          <a:noFill/>
          <a:ln cap="flat" cmpd="sng" w="19050">
            <a:solidFill>
              <a:schemeClr val="dk1"/>
            </a:solidFill>
            <a:prstDash val="lgDash"/>
            <a:round/>
            <a:headEnd len="sm" w="sm" type="none"/>
            <a:tailEnd len="sm" w="sm" type="none"/>
          </a:ln>
        </p:spPr>
      </p:cxnSp>
      <p:sp>
        <p:nvSpPr>
          <p:cNvPr id="44" name="Google Shape;44;p9"/>
          <p:cNvSpPr txBox="1"/>
          <p:nvPr>
            <p:ph type="title"/>
          </p:nvPr>
        </p:nvSpPr>
        <p:spPr>
          <a:xfrm>
            <a:off x="265500" y="1078750"/>
            <a:ext cx="4045200" cy="17892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4600"/>
              <a:buNone/>
              <a:defRPr sz="4600">
                <a:solidFill>
                  <a:schemeClr val="lt1"/>
                </a:solidFill>
              </a:defRPr>
            </a:lvl1pPr>
            <a:lvl2pPr lvl="1" algn="ctr">
              <a:spcBef>
                <a:spcPts val="0"/>
              </a:spcBef>
              <a:spcAft>
                <a:spcPts val="0"/>
              </a:spcAft>
              <a:buClr>
                <a:schemeClr val="lt1"/>
              </a:buClr>
              <a:buSzPts val="4600"/>
              <a:buNone/>
              <a:defRPr sz="4600">
                <a:solidFill>
                  <a:schemeClr val="lt1"/>
                </a:solidFill>
              </a:defRPr>
            </a:lvl2pPr>
            <a:lvl3pPr lvl="2" algn="ctr">
              <a:spcBef>
                <a:spcPts val="0"/>
              </a:spcBef>
              <a:spcAft>
                <a:spcPts val="0"/>
              </a:spcAft>
              <a:buClr>
                <a:schemeClr val="lt1"/>
              </a:buClr>
              <a:buSzPts val="4600"/>
              <a:buNone/>
              <a:defRPr sz="4600">
                <a:solidFill>
                  <a:schemeClr val="lt1"/>
                </a:solidFill>
              </a:defRPr>
            </a:lvl3pPr>
            <a:lvl4pPr lvl="3" algn="ctr">
              <a:spcBef>
                <a:spcPts val="0"/>
              </a:spcBef>
              <a:spcAft>
                <a:spcPts val="0"/>
              </a:spcAft>
              <a:buClr>
                <a:schemeClr val="lt1"/>
              </a:buClr>
              <a:buSzPts val="4600"/>
              <a:buNone/>
              <a:defRPr sz="4600">
                <a:solidFill>
                  <a:schemeClr val="lt1"/>
                </a:solidFill>
              </a:defRPr>
            </a:lvl4pPr>
            <a:lvl5pPr lvl="4" algn="ctr">
              <a:spcBef>
                <a:spcPts val="0"/>
              </a:spcBef>
              <a:spcAft>
                <a:spcPts val="0"/>
              </a:spcAft>
              <a:buClr>
                <a:schemeClr val="lt1"/>
              </a:buClr>
              <a:buSzPts val="4600"/>
              <a:buNone/>
              <a:defRPr sz="4600">
                <a:solidFill>
                  <a:schemeClr val="lt1"/>
                </a:solidFill>
              </a:defRPr>
            </a:lvl5pPr>
            <a:lvl6pPr lvl="5" algn="ctr">
              <a:spcBef>
                <a:spcPts val="0"/>
              </a:spcBef>
              <a:spcAft>
                <a:spcPts val="0"/>
              </a:spcAft>
              <a:buClr>
                <a:schemeClr val="lt1"/>
              </a:buClr>
              <a:buSzPts val="4600"/>
              <a:buNone/>
              <a:defRPr sz="4600">
                <a:solidFill>
                  <a:schemeClr val="lt1"/>
                </a:solidFill>
              </a:defRPr>
            </a:lvl6pPr>
            <a:lvl7pPr lvl="6" algn="ctr">
              <a:spcBef>
                <a:spcPts val="0"/>
              </a:spcBef>
              <a:spcAft>
                <a:spcPts val="0"/>
              </a:spcAft>
              <a:buClr>
                <a:schemeClr val="lt1"/>
              </a:buClr>
              <a:buSzPts val="4600"/>
              <a:buNone/>
              <a:defRPr sz="4600">
                <a:solidFill>
                  <a:schemeClr val="lt1"/>
                </a:solidFill>
              </a:defRPr>
            </a:lvl7pPr>
            <a:lvl8pPr lvl="7" algn="ctr">
              <a:spcBef>
                <a:spcPts val="0"/>
              </a:spcBef>
              <a:spcAft>
                <a:spcPts val="0"/>
              </a:spcAft>
              <a:buClr>
                <a:schemeClr val="lt1"/>
              </a:buClr>
              <a:buSzPts val="4600"/>
              <a:buNone/>
              <a:defRPr sz="4600">
                <a:solidFill>
                  <a:schemeClr val="lt1"/>
                </a:solidFill>
              </a:defRPr>
            </a:lvl8pPr>
            <a:lvl9pPr lvl="8" algn="ctr">
              <a:spcBef>
                <a:spcPts val="0"/>
              </a:spcBef>
              <a:spcAft>
                <a:spcPts val="0"/>
              </a:spcAft>
              <a:buClr>
                <a:schemeClr val="lt1"/>
              </a:buClr>
              <a:buSzPts val="4600"/>
              <a:buNone/>
              <a:defRPr sz="4600">
                <a:solidFill>
                  <a:schemeClr val="lt1"/>
                </a:solidFill>
              </a:defRPr>
            </a:lvl9pPr>
          </a:lstStyle>
          <a:p/>
        </p:txBody>
      </p:sp>
      <p:sp>
        <p:nvSpPr>
          <p:cNvPr id="45" name="Google Shape;45;p9"/>
          <p:cNvSpPr txBox="1"/>
          <p:nvPr>
            <p:ph idx="1" type="subTitle"/>
          </p:nvPr>
        </p:nvSpPr>
        <p:spPr>
          <a:xfrm>
            <a:off x="265500" y="29214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1900"/>
              <a:buNone/>
              <a:defRPr sz="1900">
                <a:solidFill>
                  <a:schemeClr val="lt1"/>
                </a:solidFill>
              </a:defRPr>
            </a:lvl1pPr>
            <a:lvl2pPr lvl="1" algn="ctr">
              <a:lnSpc>
                <a:spcPct val="100000"/>
              </a:lnSpc>
              <a:spcBef>
                <a:spcPts val="0"/>
              </a:spcBef>
              <a:spcAft>
                <a:spcPts val="0"/>
              </a:spcAft>
              <a:buClr>
                <a:schemeClr val="lt1"/>
              </a:buClr>
              <a:buSzPts val="1900"/>
              <a:buNone/>
              <a:defRPr sz="1900">
                <a:solidFill>
                  <a:schemeClr val="lt1"/>
                </a:solidFill>
              </a:defRPr>
            </a:lvl2pPr>
            <a:lvl3pPr lvl="2" algn="ctr">
              <a:lnSpc>
                <a:spcPct val="100000"/>
              </a:lnSpc>
              <a:spcBef>
                <a:spcPts val="0"/>
              </a:spcBef>
              <a:spcAft>
                <a:spcPts val="0"/>
              </a:spcAft>
              <a:buClr>
                <a:schemeClr val="lt1"/>
              </a:buClr>
              <a:buSzPts val="1900"/>
              <a:buNone/>
              <a:defRPr sz="1900">
                <a:solidFill>
                  <a:schemeClr val="lt1"/>
                </a:solidFill>
              </a:defRPr>
            </a:lvl3pPr>
            <a:lvl4pPr lvl="3" algn="ctr">
              <a:lnSpc>
                <a:spcPct val="100000"/>
              </a:lnSpc>
              <a:spcBef>
                <a:spcPts val="0"/>
              </a:spcBef>
              <a:spcAft>
                <a:spcPts val="0"/>
              </a:spcAft>
              <a:buClr>
                <a:schemeClr val="lt1"/>
              </a:buClr>
              <a:buSzPts val="1900"/>
              <a:buNone/>
              <a:defRPr sz="1900">
                <a:solidFill>
                  <a:schemeClr val="lt1"/>
                </a:solidFill>
              </a:defRPr>
            </a:lvl4pPr>
            <a:lvl5pPr lvl="4" algn="ctr">
              <a:lnSpc>
                <a:spcPct val="100000"/>
              </a:lnSpc>
              <a:spcBef>
                <a:spcPts val="0"/>
              </a:spcBef>
              <a:spcAft>
                <a:spcPts val="0"/>
              </a:spcAft>
              <a:buClr>
                <a:schemeClr val="lt1"/>
              </a:buClr>
              <a:buSzPts val="1900"/>
              <a:buNone/>
              <a:defRPr sz="1900">
                <a:solidFill>
                  <a:schemeClr val="lt1"/>
                </a:solidFill>
              </a:defRPr>
            </a:lvl5pPr>
            <a:lvl6pPr lvl="5" algn="ctr">
              <a:lnSpc>
                <a:spcPct val="100000"/>
              </a:lnSpc>
              <a:spcBef>
                <a:spcPts val="0"/>
              </a:spcBef>
              <a:spcAft>
                <a:spcPts val="0"/>
              </a:spcAft>
              <a:buClr>
                <a:schemeClr val="lt1"/>
              </a:buClr>
              <a:buSzPts val="1900"/>
              <a:buNone/>
              <a:defRPr sz="1900">
                <a:solidFill>
                  <a:schemeClr val="lt1"/>
                </a:solidFill>
              </a:defRPr>
            </a:lvl6pPr>
            <a:lvl7pPr lvl="6" algn="ctr">
              <a:lnSpc>
                <a:spcPct val="100000"/>
              </a:lnSpc>
              <a:spcBef>
                <a:spcPts val="0"/>
              </a:spcBef>
              <a:spcAft>
                <a:spcPts val="0"/>
              </a:spcAft>
              <a:buClr>
                <a:schemeClr val="lt1"/>
              </a:buClr>
              <a:buSzPts val="1900"/>
              <a:buNone/>
              <a:defRPr sz="1900">
                <a:solidFill>
                  <a:schemeClr val="lt1"/>
                </a:solidFill>
              </a:defRPr>
            </a:lvl7pPr>
            <a:lvl8pPr lvl="7" algn="ctr">
              <a:lnSpc>
                <a:spcPct val="100000"/>
              </a:lnSpc>
              <a:spcBef>
                <a:spcPts val="0"/>
              </a:spcBef>
              <a:spcAft>
                <a:spcPts val="0"/>
              </a:spcAft>
              <a:buClr>
                <a:schemeClr val="lt1"/>
              </a:buClr>
              <a:buSzPts val="1900"/>
              <a:buNone/>
              <a:defRPr sz="1900">
                <a:solidFill>
                  <a:schemeClr val="lt1"/>
                </a:solidFill>
              </a:defRPr>
            </a:lvl8pPr>
            <a:lvl9pPr lvl="8" algn="ctr">
              <a:lnSpc>
                <a:spcPct val="100000"/>
              </a:lnSpc>
              <a:spcBef>
                <a:spcPts val="0"/>
              </a:spcBef>
              <a:spcAft>
                <a:spcPts val="0"/>
              </a:spcAft>
              <a:buClr>
                <a:schemeClr val="lt1"/>
              </a:buClr>
              <a:buSzPts val="1900"/>
              <a:buNone/>
              <a:defRPr sz="1900">
                <a:solidFill>
                  <a:schemeClr val="lt1"/>
                </a:solidFill>
              </a:defRPr>
            </a:lvl9pPr>
          </a:lstStyle>
          <a:p/>
        </p:txBody>
      </p:sp>
      <p:sp>
        <p:nvSpPr>
          <p:cNvPr id="46" name="Google Shape;46;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7" name="Google Shape;47;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8" name="Shape 48"/>
        <p:cNvGrpSpPr/>
        <p:nvPr/>
      </p:nvGrpSpPr>
      <p:grpSpPr>
        <a:xfrm>
          <a:off x="0" y="0"/>
          <a:ext cx="0" cy="0"/>
          <a:chOff x="0" y="0"/>
          <a:chExt cx="0" cy="0"/>
        </a:xfrm>
      </p:grpSpPr>
      <p:sp>
        <p:nvSpPr>
          <p:cNvPr id="49" name="Google Shape;49;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100"/>
              <a:buFont typeface="Oswald"/>
              <a:buNone/>
              <a:defRPr sz="2100">
                <a:latin typeface="Oswald"/>
                <a:ea typeface="Oswald"/>
                <a:cs typeface="Oswald"/>
                <a:sym typeface="Oswald"/>
              </a:defRPr>
            </a:lvl1pPr>
          </a:lstStyle>
          <a:p/>
        </p:txBody>
      </p:sp>
      <p:sp>
        <p:nvSpPr>
          <p:cNvPr id="50" name="Google Shape;50;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1" name="Shape 51"/>
        <p:cNvGrpSpPr/>
        <p:nvPr/>
      </p:nvGrpSpPr>
      <p:grpSpPr>
        <a:xfrm>
          <a:off x="0" y="0"/>
          <a:ext cx="0" cy="0"/>
          <a:chOff x="0" y="0"/>
          <a:chExt cx="0" cy="0"/>
        </a:xfrm>
      </p:grpSpPr>
      <p:cxnSp>
        <p:nvCxnSpPr>
          <p:cNvPr id="52" name="Google Shape;52;p11"/>
          <p:cNvCxnSpPr/>
          <p:nvPr/>
        </p:nvCxnSpPr>
        <p:spPr>
          <a:xfrm>
            <a:off x="413275" y="2988275"/>
            <a:ext cx="910500" cy="0"/>
          </a:xfrm>
          <a:prstGeom prst="straightConnector1">
            <a:avLst/>
          </a:prstGeom>
          <a:noFill/>
          <a:ln cap="flat" cmpd="sng" w="28575">
            <a:solidFill>
              <a:schemeClr val="dk1"/>
            </a:solidFill>
            <a:prstDash val="lgDash"/>
            <a:round/>
            <a:headEnd len="sm" w="sm" type="none"/>
            <a:tailEnd len="sm" w="sm" type="none"/>
          </a:ln>
        </p:spPr>
      </p:cxnSp>
      <p:sp>
        <p:nvSpPr>
          <p:cNvPr id="53" name="Google Shape;53;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spcBef>
                <a:spcPts val="0"/>
              </a:spcBef>
              <a:spcAft>
                <a:spcPts val="0"/>
              </a:spcAft>
              <a:buSzPts val="12000"/>
              <a:buNone/>
              <a:defRPr sz="12000"/>
            </a:lvl1pPr>
            <a:lvl2pPr lvl="1">
              <a:spcBef>
                <a:spcPts val="0"/>
              </a:spcBef>
              <a:spcAft>
                <a:spcPts val="0"/>
              </a:spcAft>
              <a:buSzPts val="12000"/>
              <a:buNone/>
              <a:defRPr sz="12000"/>
            </a:lvl2pPr>
            <a:lvl3pPr lvl="2">
              <a:spcBef>
                <a:spcPts val="0"/>
              </a:spcBef>
              <a:spcAft>
                <a:spcPts val="0"/>
              </a:spcAft>
              <a:buSzPts val="12000"/>
              <a:buNone/>
              <a:defRPr sz="12000"/>
            </a:lvl3pPr>
            <a:lvl4pPr lvl="3">
              <a:spcBef>
                <a:spcPts val="0"/>
              </a:spcBef>
              <a:spcAft>
                <a:spcPts val="0"/>
              </a:spcAft>
              <a:buSzPts val="12000"/>
              <a:buNone/>
              <a:defRPr sz="12000"/>
            </a:lvl4pPr>
            <a:lvl5pPr lvl="4">
              <a:spcBef>
                <a:spcPts val="0"/>
              </a:spcBef>
              <a:spcAft>
                <a:spcPts val="0"/>
              </a:spcAft>
              <a:buSzPts val="12000"/>
              <a:buNone/>
              <a:defRPr sz="12000"/>
            </a:lvl5pPr>
            <a:lvl6pPr lvl="5">
              <a:spcBef>
                <a:spcPts val="0"/>
              </a:spcBef>
              <a:spcAft>
                <a:spcPts val="0"/>
              </a:spcAft>
              <a:buSzPts val="12000"/>
              <a:buNone/>
              <a:defRPr sz="12000"/>
            </a:lvl6pPr>
            <a:lvl7pPr lvl="6">
              <a:spcBef>
                <a:spcPts val="0"/>
              </a:spcBef>
              <a:spcAft>
                <a:spcPts val="0"/>
              </a:spcAft>
              <a:buSzPts val="12000"/>
              <a:buNone/>
              <a:defRPr sz="12000"/>
            </a:lvl7pPr>
            <a:lvl8pPr lvl="7">
              <a:spcBef>
                <a:spcPts val="0"/>
              </a:spcBef>
              <a:spcAft>
                <a:spcPts val="0"/>
              </a:spcAft>
              <a:buSzPts val="12000"/>
              <a:buNone/>
              <a:defRPr sz="12000"/>
            </a:lvl8pPr>
            <a:lvl9pPr lvl="8">
              <a:spcBef>
                <a:spcPts val="0"/>
              </a:spcBef>
              <a:spcAft>
                <a:spcPts val="0"/>
              </a:spcAft>
              <a:buSzPts val="12000"/>
              <a:buNone/>
              <a:defRPr sz="12000"/>
            </a:lvl9pPr>
          </a:lstStyle>
          <a:p>
            <a:r>
              <a:t>xx%</a:t>
            </a:r>
          </a:p>
        </p:txBody>
      </p:sp>
      <p:sp>
        <p:nvSpPr>
          <p:cNvPr id="54" name="Google Shape;54;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55" name="Google Shape;55;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odern-writer">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72500"/>
            <a:ext cx="8520600" cy="733500"/>
          </a:xfrm>
          <a:prstGeom prst="rect">
            <a:avLst/>
          </a:prstGeom>
          <a:noFill/>
          <a:ln>
            <a:noFill/>
          </a:ln>
        </p:spPr>
        <p:txBody>
          <a:bodyPr anchorCtr="0" anchor="b" bIns="91425" lIns="91425" spcFirstLastPara="1" rIns="91425" wrap="square" tIns="91425">
            <a:normAutofit/>
          </a:bodyPr>
          <a:lstStyle>
            <a:lvl1pPr lvl="0">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9pPr>
          </a:lstStyle>
          <a:p/>
        </p:txBody>
      </p:sp>
      <p:sp>
        <p:nvSpPr>
          <p:cNvPr id="7" name="Google Shape;7;p1"/>
          <p:cNvSpPr txBox="1"/>
          <p:nvPr>
            <p:ph idx="1" type="body"/>
          </p:nvPr>
        </p:nvSpPr>
        <p:spPr>
          <a:xfrm>
            <a:off x="311700" y="1468825"/>
            <a:ext cx="8520600" cy="3099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lnSpcReduction="10000"/>
          </a:bodyPr>
          <a:lstStyle>
            <a:lvl1pPr lvl="0" algn="r">
              <a:buNone/>
              <a:defRPr sz="1000">
                <a:solidFill>
                  <a:schemeClr val="dk2"/>
                </a:solidFill>
                <a:latin typeface="Source Code Pro"/>
                <a:ea typeface="Source Code Pro"/>
                <a:cs typeface="Source Code Pro"/>
                <a:sym typeface="Source Code Pro"/>
              </a:defRPr>
            </a:lvl1pPr>
            <a:lvl2pPr lvl="1" algn="r">
              <a:buNone/>
              <a:defRPr sz="1000">
                <a:solidFill>
                  <a:schemeClr val="dk2"/>
                </a:solidFill>
                <a:latin typeface="Source Code Pro"/>
                <a:ea typeface="Source Code Pro"/>
                <a:cs typeface="Source Code Pro"/>
                <a:sym typeface="Source Code Pro"/>
              </a:defRPr>
            </a:lvl2pPr>
            <a:lvl3pPr lvl="2" algn="r">
              <a:buNone/>
              <a:defRPr sz="1000">
                <a:solidFill>
                  <a:schemeClr val="dk2"/>
                </a:solidFill>
                <a:latin typeface="Source Code Pro"/>
                <a:ea typeface="Source Code Pro"/>
                <a:cs typeface="Source Code Pro"/>
                <a:sym typeface="Source Code Pro"/>
              </a:defRPr>
            </a:lvl3pPr>
            <a:lvl4pPr lvl="3" algn="r">
              <a:buNone/>
              <a:defRPr sz="1000">
                <a:solidFill>
                  <a:schemeClr val="dk2"/>
                </a:solidFill>
                <a:latin typeface="Source Code Pro"/>
                <a:ea typeface="Source Code Pro"/>
                <a:cs typeface="Source Code Pro"/>
                <a:sym typeface="Source Code Pro"/>
              </a:defRPr>
            </a:lvl4pPr>
            <a:lvl5pPr lvl="4" algn="r">
              <a:buNone/>
              <a:defRPr sz="1000">
                <a:solidFill>
                  <a:schemeClr val="dk2"/>
                </a:solidFill>
                <a:latin typeface="Source Code Pro"/>
                <a:ea typeface="Source Code Pro"/>
                <a:cs typeface="Source Code Pro"/>
                <a:sym typeface="Source Code Pro"/>
              </a:defRPr>
            </a:lvl5pPr>
            <a:lvl6pPr lvl="5" algn="r">
              <a:buNone/>
              <a:defRPr sz="1000">
                <a:solidFill>
                  <a:schemeClr val="dk2"/>
                </a:solidFill>
                <a:latin typeface="Source Code Pro"/>
                <a:ea typeface="Source Code Pro"/>
                <a:cs typeface="Source Code Pro"/>
                <a:sym typeface="Source Code Pro"/>
              </a:defRPr>
            </a:lvl6pPr>
            <a:lvl7pPr lvl="6" algn="r">
              <a:buNone/>
              <a:defRPr sz="1000">
                <a:solidFill>
                  <a:schemeClr val="dk2"/>
                </a:solidFill>
                <a:latin typeface="Source Code Pro"/>
                <a:ea typeface="Source Code Pro"/>
                <a:cs typeface="Source Code Pro"/>
                <a:sym typeface="Source Code Pro"/>
              </a:defRPr>
            </a:lvl7pPr>
            <a:lvl8pPr lvl="7" algn="r">
              <a:buNone/>
              <a:defRPr sz="1000">
                <a:solidFill>
                  <a:schemeClr val="dk2"/>
                </a:solidFill>
                <a:latin typeface="Source Code Pro"/>
                <a:ea typeface="Source Code Pro"/>
                <a:cs typeface="Source Code Pro"/>
                <a:sym typeface="Source Code Pro"/>
              </a:defRPr>
            </a:lvl8pPr>
            <a:lvl9pPr lvl="8" algn="r">
              <a:buNone/>
              <a:defRPr sz="1000">
                <a:solidFill>
                  <a:schemeClr val="dk2"/>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1.jpg"/><Relationship Id="rId5" Type="http://schemas.openxmlformats.org/officeDocument/2006/relationships/image" Target="../media/image3.jpg"/><Relationship Id="rId6" Type="http://schemas.openxmlformats.org/officeDocument/2006/relationships/image" Target="../media/image7.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5.jpg"/><Relationship Id="rId5" Type="http://schemas.openxmlformats.org/officeDocument/2006/relationships/image" Target="../media/image8.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13.jpg"/><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0.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2.jpg"/><Relationship Id="rId4" Type="http://schemas.openxmlformats.org/officeDocument/2006/relationships/image" Target="../media/image1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23.png"/><Relationship Id="rId4" Type="http://schemas.openxmlformats.org/officeDocument/2006/relationships/image" Target="../media/image1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 Id="rId3" Type="http://schemas.openxmlformats.org/officeDocument/2006/relationships/image" Target="../media/image22.png"/><Relationship Id="rId4" Type="http://schemas.openxmlformats.org/officeDocument/2006/relationships/image" Target="../media/image14.jpg"/><Relationship Id="rId5" Type="http://schemas.openxmlformats.org/officeDocument/2006/relationships/image" Target="../media/image1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image" Target="../media/image20.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3"/>
          <p:cNvSpPr txBox="1"/>
          <p:nvPr>
            <p:ph type="ctrTitle"/>
          </p:nvPr>
        </p:nvSpPr>
        <p:spPr>
          <a:xfrm>
            <a:off x="2589875" y="215658"/>
            <a:ext cx="6192300" cy="2702700"/>
          </a:xfrm>
          <a:prstGeom prst="rect">
            <a:avLst/>
          </a:prstGeom>
          <a:effectLst>
            <a:outerShdw blurRad="228600" rotWithShape="0" algn="bl" dist="85725">
              <a:srgbClr val="000000"/>
            </a:outerShdw>
          </a:effectLst>
        </p:spPr>
        <p:txBody>
          <a:bodyPr anchorCtr="0" anchor="b" bIns="91425" lIns="91425" spcFirstLastPara="1" rIns="91425" wrap="square" tIns="91425">
            <a:noAutofit/>
          </a:bodyPr>
          <a:lstStyle/>
          <a:p>
            <a:pPr indent="0" lvl="0" marL="0" rtl="0" algn="l">
              <a:spcBef>
                <a:spcPts val="0"/>
              </a:spcBef>
              <a:spcAft>
                <a:spcPts val="0"/>
              </a:spcAft>
              <a:buNone/>
            </a:pPr>
            <a:r>
              <a:rPr lang="en" sz="5200">
                <a:latin typeface="Impact"/>
                <a:ea typeface="Impact"/>
                <a:cs typeface="Impact"/>
                <a:sym typeface="Impact"/>
              </a:rPr>
              <a:t>Dietary advice for optimal health in Adulthood  </a:t>
            </a:r>
            <a:endParaRPr sz="5200">
              <a:latin typeface="Impact"/>
              <a:ea typeface="Impact"/>
              <a:cs typeface="Impact"/>
              <a:sym typeface="Impact"/>
            </a:endParaRPr>
          </a:p>
        </p:txBody>
      </p:sp>
      <p:sp>
        <p:nvSpPr>
          <p:cNvPr id="63" name="Google Shape;63;p13"/>
          <p:cNvSpPr txBox="1"/>
          <p:nvPr>
            <p:ph idx="1" type="subTitle"/>
          </p:nvPr>
        </p:nvSpPr>
        <p:spPr>
          <a:xfrm>
            <a:off x="1609475" y="3878900"/>
            <a:ext cx="7172700" cy="1116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400">
                <a:latin typeface="Spectral"/>
                <a:ea typeface="Spectral"/>
                <a:cs typeface="Spectral"/>
                <a:sym typeface="Spectral"/>
              </a:rPr>
              <a:t>Maintaining a Balanced Diet for a Healthier Life</a:t>
            </a:r>
            <a:endParaRPr sz="3400">
              <a:latin typeface="Spectral"/>
              <a:ea typeface="Spectral"/>
              <a:cs typeface="Spectral"/>
              <a:sym typeface="Spectral"/>
            </a:endParaRPr>
          </a:p>
        </p:txBody>
      </p:sp>
      <p:pic>
        <p:nvPicPr>
          <p:cNvPr id="64" name="Google Shape;64;p13"/>
          <p:cNvPicPr preferRelativeResize="0"/>
          <p:nvPr/>
        </p:nvPicPr>
        <p:blipFill rotWithShape="1">
          <a:blip r:embed="rId3">
            <a:alphaModFix/>
          </a:blip>
          <a:srcRect b="0" l="0" r="75729" t="0"/>
          <a:stretch/>
        </p:blipFill>
        <p:spPr>
          <a:xfrm>
            <a:off x="0" y="0"/>
            <a:ext cx="1406000" cy="5143500"/>
          </a:xfrm>
          <a:prstGeom prst="rect">
            <a:avLst/>
          </a:prstGeom>
          <a:noFill/>
          <a:ln>
            <a:noFill/>
          </a:ln>
        </p:spPr>
      </p:pic>
      <p:pic>
        <p:nvPicPr>
          <p:cNvPr id="65" name="Google Shape;65;p13"/>
          <p:cNvPicPr preferRelativeResize="0"/>
          <p:nvPr/>
        </p:nvPicPr>
        <p:blipFill rotWithShape="1">
          <a:blip r:embed="rId4">
            <a:alphaModFix/>
          </a:blip>
          <a:srcRect b="-10294" l="-9898" r="42193" t="28588"/>
          <a:stretch/>
        </p:blipFill>
        <p:spPr>
          <a:xfrm>
            <a:off x="0" y="215654"/>
            <a:ext cx="2294950" cy="1555375"/>
          </a:xfrm>
          <a:prstGeom prst="rect">
            <a:avLst/>
          </a:prstGeom>
          <a:noFill/>
          <a:ln>
            <a:noFill/>
          </a:ln>
          <a:effectLst>
            <a:outerShdw blurRad="57150" rotWithShape="0" algn="bl" dir="12960000" dist="152400">
              <a:srgbClr val="00FFFF"/>
            </a:outerShdw>
          </a:effectLst>
        </p:spPr>
      </p:pic>
      <p:pic>
        <p:nvPicPr>
          <p:cNvPr id="66" name="Google Shape;66;p13"/>
          <p:cNvPicPr preferRelativeResize="0"/>
          <p:nvPr/>
        </p:nvPicPr>
        <p:blipFill>
          <a:blip r:embed="rId5">
            <a:alphaModFix/>
          </a:blip>
          <a:stretch>
            <a:fillRect/>
          </a:stretch>
        </p:blipFill>
        <p:spPr>
          <a:xfrm>
            <a:off x="6069098" y="2070172"/>
            <a:ext cx="2713075" cy="1808716"/>
          </a:xfrm>
          <a:prstGeom prst="rect">
            <a:avLst/>
          </a:prstGeom>
          <a:noFill/>
          <a:ln>
            <a:noFill/>
          </a:ln>
        </p:spPr>
      </p:pic>
      <p:pic>
        <p:nvPicPr>
          <p:cNvPr id="67" name="Google Shape;67;p13"/>
          <p:cNvPicPr preferRelativeResize="0"/>
          <p:nvPr/>
        </p:nvPicPr>
        <p:blipFill rotWithShape="1">
          <a:blip r:embed="rId6">
            <a:alphaModFix/>
          </a:blip>
          <a:srcRect b="0" l="0" r="6340" t="56738"/>
          <a:stretch/>
        </p:blipFill>
        <p:spPr>
          <a:xfrm flipH="1">
            <a:off x="1405999" y="2818550"/>
            <a:ext cx="1405999" cy="1060356"/>
          </a:xfrm>
          <a:prstGeom prst="rect">
            <a:avLst/>
          </a:prstGeom>
          <a:noFill/>
          <a:ln>
            <a:noFill/>
          </a:ln>
        </p:spPr>
      </p:pic>
      <p:pic>
        <p:nvPicPr>
          <p:cNvPr id="68" name="Google Shape;68;p13"/>
          <p:cNvPicPr preferRelativeResize="0"/>
          <p:nvPr/>
        </p:nvPicPr>
        <p:blipFill rotWithShape="1">
          <a:blip r:embed="rId6">
            <a:alphaModFix/>
          </a:blip>
          <a:srcRect b="74461" l="0" r="37398" t="0"/>
          <a:stretch/>
        </p:blipFill>
        <p:spPr>
          <a:xfrm>
            <a:off x="7607449" y="837759"/>
            <a:ext cx="1405999" cy="123241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4"/>
          <p:cNvSpPr txBox="1"/>
          <p:nvPr>
            <p:ph type="title"/>
          </p:nvPr>
        </p:nvSpPr>
        <p:spPr>
          <a:xfrm>
            <a:off x="4827195" y="246019"/>
            <a:ext cx="4045200" cy="828300"/>
          </a:xfrm>
          <a:prstGeom prst="rect">
            <a:avLst/>
          </a:prstGeom>
          <a:ln cap="flat" cmpd="sng" w="76200">
            <a:solidFill>
              <a:srgbClr val="000000"/>
            </a:solidFill>
            <a:prstDash val="dot"/>
            <a:round/>
            <a:headEnd len="sm" w="sm" type="none"/>
            <a:tailEnd len="sm" w="sm" type="none"/>
          </a:ln>
          <a:effectLst>
            <a:outerShdw blurRad="57150" rotWithShape="0" algn="bl" dir="9780000" dist="19050">
              <a:srgbClr val="000000"/>
            </a:outerShdw>
          </a:effectLst>
        </p:spPr>
        <p:txBody>
          <a:bodyPr anchorCtr="0" anchor="b" bIns="91425" lIns="91425" spcFirstLastPara="1" rIns="91425" wrap="square" tIns="91425">
            <a:normAutofit fontScale="90000"/>
          </a:bodyPr>
          <a:lstStyle/>
          <a:p>
            <a:pPr indent="0" lvl="0" marL="0" rtl="0" algn="l">
              <a:spcBef>
                <a:spcPts val="0"/>
              </a:spcBef>
              <a:spcAft>
                <a:spcPts val="0"/>
              </a:spcAft>
              <a:buNone/>
            </a:pPr>
            <a:r>
              <a:rPr b="1" lang="en" sz="2400">
                <a:solidFill>
                  <a:srgbClr val="0000FF"/>
                </a:solidFill>
                <a:latin typeface="Trebuchet MS"/>
                <a:ea typeface="Trebuchet MS"/>
                <a:cs typeface="Trebuchet MS"/>
                <a:sym typeface="Trebuchet MS"/>
              </a:rPr>
              <a:t> ★ </a:t>
            </a:r>
            <a:r>
              <a:rPr b="1" lang="en" sz="2400">
                <a:solidFill>
                  <a:srgbClr val="0000FF"/>
                </a:solidFill>
                <a:latin typeface="Trebuchet MS"/>
                <a:ea typeface="Trebuchet MS"/>
                <a:cs typeface="Trebuchet MS"/>
                <a:sym typeface="Trebuchet MS"/>
              </a:rPr>
              <a:t>Impor</a:t>
            </a:r>
            <a:r>
              <a:rPr b="1" lang="en" sz="2400">
                <a:solidFill>
                  <a:srgbClr val="0000FF"/>
                </a:solidFill>
                <a:latin typeface="Trebuchet MS"/>
                <a:ea typeface="Trebuchet MS"/>
                <a:cs typeface="Trebuchet MS"/>
                <a:sym typeface="Trebuchet MS"/>
              </a:rPr>
              <a:t>tance of following a  suitably prescribed diet</a:t>
            </a:r>
            <a:r>
              <a:rPr b="1" i="1" lang="en" sz="2400">
                <a:solidFill>
                  <a:srgbClr val="0000FF"/>
                </a:solidFill>
                <a:latin typeface="Trebuchet MS"/>
                <a:ea typeface="Trebuchet MS"/>
                <a:cs typeface="Trebuchet MS"/>
                <a:sym typeface="Trebuchet MS"/>
              </a:rPr>
              <a:t> ★</a:t>
            </a:r>
            <a:endParaRPr b="1" i="1" sz="2400">
              <a:solidFill>
                <a:srgbClr val="0000FF"/>
              </a:solidFill>
              <a:latin typeface="Trebuchet MS"/>
              <a:ea typeface="Trebuchet MS"/>
              <a:cs typeface="Trebuchet MS"/>
              <a:sym typeface="Trebuchet MS"/>
            </a:endParaRPr>
          </a:p>
        </p:txBody>
      </p:sp>
      <p:sp>
        <p:nvSpPr>
          <p:cNvPr id="74" name="Google Shape;74;p14"/>
          <p:cNvSpPr txBox="1"/>
          <p:nvPr>
            <p:ph idx="1" type="subTitle"/>
          </p:nvPr>
        </p:nvSpPr>
        <p:spPr>
          <a:xfrm>
            <a:off x="5555699" y="4136075"/>
            <a:ext cx="3588300" cy="828300"/>
          </a:xfrm>
          <a:prstGeom prst="rect">
            <a:avLst/>
          </a:prstGeom>
          <a:solidFill>
            <a:srgbClr val="434343"/>
          </a:solidFill>
          <a:ln cap="flat" cmpd="sng" w="76200">
            <a:solidFill>
              <a:srgbClr val="9900FF"/>
            </a:solidFill>
            <a:prstDash val="dashDot"/>
            <a:round/>
            <a:headEnd len="sm" w="sm" type="none"/>
            <a:tailEnd len="sm" w="sm" type="none"/>
          </a:ln>
        </p:spPr>
        <p:txBody>
          <a:bodyPr anchorCtr="0" anchor="t" bIns="91425" lIns="91425" spcFirstLastPara="1" rIns="91425" wrap="square" tIns="91425">
            <a:normAutofit fontScale="85000" lnSpcReduction="20000"/>
          </a:bodyPr>
          <a:lstStyle/>
          <a:p>
            <a:pPr indent="0" lvl="0" marL="0" rtl="0" algn="ctr">
              <a:spcBef>
                <a:spcPts val="0"/>
              </a:spcBef>
              <a:spcAft>
                <a:spcPts val="0"/>
              </a:spcAft>
              <a:buNone/>
            </a:pPr>
            <a:r>
              <a:rPr lang="en"/>
              <a:t>" Nourish your body, feed your soul.You are what you eat, so choose wisely."</a:t>
            </a:r>
            <a:endParaRPr/>
          </a:p>
        </p:txBody>
      </p:sp>
      <p:sp>
        <p:nvSpPr>
          <p:cNvPr id="75" name="Google Shape;75;p14"/>
          <p:cNvSpPr txBox="1"/>
          <p:nvPr>
            <p:ph idx="2" type="body"/>
          </p:nvPr>
        </p:nvSpPr>
        <p:spPr>
          <a:xfrm>
            <a:off x="0" y="0"/>
            <a:ext cx="4568400" cy="5143500"/>
          </a:xfrm>
          <a:prstGeom prst="rect">
            <a:avLst/>
          </a:prstGeom>
          <a:solidFill>
            <a:srgbClr val="FFE599"/>
          </a:solidFill>
        </p:spPr>
        <p:txBody>
          <a:bodyPr anchorCtr="0" anchor="ctr" bIns="91425" lIns="91425" spcFirstLastPara="1" rIns="91425" wrap="square" tIns="91425">
            <a:normAutofit fontScale="62500" lnSpcReduction="10000"/>
          </a:bodyPr>
          <a:lstStyle/>
          <a:p>
            <a:pPr indent="0" lvl="0" marL="0" rtl="0" algn="ctr">
              <a:spcBef>
                <a:spcPts val="0"/>
              </a:spcBef>
              <a:spcAft>
                <a:spcPts val="0"/>
              </a:spcAft>
              <a:buNone/>
            </a:pPr>
            <a:r>
              <a:rPr lang="en" sz="2000">
                <a:latin typeface="Spectral"/>
                <a:ea typeface="Spectral"/>
                <a:cs typeface="Spectral"/>
                <a:sym typeface="Spectral"/>
              </a:rPr>
              <a:t>A sound knowledge of the principles of Nutrition is of paramount importance in developing countries where more than 50% populations are below the poverty line.</a:t>
            </a:r>
            <a:endParaRPr sz="2000">
              <a:latin typeface="Spectral"/>
              <a:ea typeface="Spectral"/>
              <a:cs typeface="Spectral"/>
              <a:sym typeface="Spectral"/>
            </a:endParaRPr>
          </a:p>
          <a:p>
            <a:pPr indent="0" lvl="0" marL="0" rtl="0" algn="ctr">
              <a:spcBef>
                <a:spcPts val="1200"/>
              </a:spcBef>
              <a:spcAft>
                <a:spcPts val="0"/>
              </a:spcAft>
              <a:buNone/>
            </a:pPr>
            <a:r>
              <a:rPr lang="en">
                <a:latin typeface="Spectral"/>
                <a:ea typeface="Spectral"/>
                <a:cs typeface="Spectral"/>
                <a:sym typeface="Spectral"/>
              </a:rPr>
              <a:t>During the last two decades the prevalence of non communicable diseases as increased in India and lifestyle modification plays a crucial role in disease prevention and management. The two aspects of lifestyle modifications are </a:t>
            </a:r>
            <a:r>
              <a:rPr b="1" lang="en">
                <a:latin typeface="Spectral"/>
                <a:ea typeface="Spectral"/>
                <a:cs typeface="Spectral"/>
                <a:sym typeface="Spectral"/>
              </a:rPr>
              <a:t>diet</a:t>
            </a:r>
            <a:r>
              <a:rPr lang="en">
                <a:latin typeface="Spectral"/>
                <a:ea typeface="Spectral"/>
                <a:cs typeface="Spectral"/>
                <a:sym typeface="Spectral"/>
              </a:rPr>
              <a:t> and </a:t>
            </a:r>
            <a:r>
              <a:rPr b="1" lang="en">
                <a:latin typeface="Spectral"/>
                <a:ea typeface="Spectral"/>
                <a:cs typeface="Spectral"/>
                <a:sym typeface="Spectral"/>
              </a:rPr>
              <a:t>exercise</a:t>
            </a:r>
            <a:r>
              <a:rPr lang="en">
                <a:latin typeface="Spectral"/>
                <a:ea typeface="Spectral"/>
                <a:cs typeface="Spectral"/>
                <a:sym typeface="Spectral"/>
              </a:rPr>
              <a:t>. </a:t>
            </a:r>
            <a:endParaRPr>
              <a:latin typeface="Spectral"/>
              <a:ea typeface="Spectral"/>
              <a:cs typeface="Spectral"/>
              <a:sym typeface="Spectral"/>
            </a:endParaRPr>
          </a:p>
          <a:p>
            <a:pPr indent="0" lvl="0" marL="0" rtl="0" algn="l">
              <a:spcBef>
                <a:spcPts val="1200"/>
              </a:spcBef>
              <a:spcAft>
                <a:spcPts val="0"/>
              </a:spcAft>
              <a:buNone/>
            </a:pPr>
            <a:r>
              <a:rPr b="1" lang="en">
                <a:latin typeface="Spectral"/>
                <a:ea typeface="Spectral"/>
                <a:cs typeface="Spectral"/>
                <a:sym typeface="Spectral"/>
              </a:rPr>
              <a:t>Dietetics</a:t>
            </a:r>
            <a:r>
              <a:rPr lang="en">
                <a:latin typeface="Spectral"/>
                <a:ea typeface="Spectral"/>
                <a:cs typeface="Spectral"/>
                <a:sym typeface="Spectral"/>
              </a:rPr>
              <a:t> is the science of food and nutrients, their action, interaction and balance in health and disease, to which biochemists have largely contributed. Features of an appropriately prescribed diet :→</a:t>
            </a:r>
            <a:endParaRPr>
              <a:latin typeface="Spectral"/>
              <a:ea typeface="Spectral"/>
              <a:cs typeface="Spectral"/>
              <a:sym typeface="Spectral"/>
            </a:endParaRPr>
          </a:p>
          <a:p>
            <a:pPr indent="-300037" lvl="0" marL="457200" rtl="0" algn="l">
              <a:spcBef>
                <a:spcPts val="1200"/>
              </a:spcBef>
              <a:spcAft>
                <a:spcPts val="0"/>
              </a:spcAft>
              <a:buSzPct val="100000"/>
              <a:buFont typeface="Spectral"/>
              <a:buAutoNum type="arabicPeriod"/>
            </a:pPr>
            <a:r>
              <a:rPr lang="en">
                <a:latin typeface="Spectral"/>
                <a:ea typeface="Spectral"/>
                <a:cs typeface="Spectral"/>
                <a:sym typeface="Spectral"/>
              </a:rPr>
              <a:t>A prescribed diet should be </a:t>
            </a:r>
            <a:r>
              <a:rPr b="1" lang="en">
                <a:latin typeface="Spectral"/>
                <a:ea typeface="Spectral"/>
                <a:cs typeface="Spectral"/>
                <a:sym typeface="Spectral"/>
              </a:rPr>
              <a:t>balanced</a:t>
            </a:r>
            <a:r>
              <a:rPr lang="en">
                <a:latin typeface="Spectral"/>
                <a:ea typeface="Spectral"/>
                <a:cs typeface="Spectral"/>
                <a:sym typeface="Spectral"/>
              </a:rPr>
              <a:t>, well planned  containing all essential nutrients. </a:t>
            </a:r>
            <a:endParaRPr>
              <a:latin typeface="Spectral"/>
              <a:ea typeface="Spectral"/>
              <a:cs typeface="Spectral"/>
              <a:sym typeface="Spectral"/>
            </a:endParaRPr>
          </a:p>
          <a:p>
            <a:pPr indent="-300037" lvl="0" marL="457200" rtl="0" algn="l">
              <a:spcBef>
                <a:spcPts val="0"/>
              </a:spcBef>
              <a:spcAft>
                <a:spcPts val="0"/>
              </a:spcAft>
              <a:buSzPct val="100000"/>
              <a:buFont typeface="Spectral"/>
              <a:buAutoNum type="arabicPeriod"/>
            </a:pPr>
            <a:r>
              <a:rPr lang="en">
                <a:latin typeface="Spectral"/>
                <a:ea typeface="Spectral"/>
                <a:cs typeface="Spectral"/>
                <a:sym typeface="Spectral"/>
              </a:rPr>
              <a:t>It should be simple, </a:t>
            </a:r>
            <a:r>
              <a:rPr b="1" lang="en">
                <a:latin typeface="Spectral"/>
                <a:ea typeface="Spectral"/>
                <a:cs typeface="Spectral"/>
                <a:sym typeface="Spectral"/>
              </a:rPr>
              <a:t>locally available</a:t>
            </a:r>
            <a:r>
              <a:rPr lang="en">
                <a:latin typeface="Spectral"/>
                <a:ea typeface="Spectral"/>
                <a:cs typeface="Spectral"/>
                <a:sym typeface="Spectral"/>
              </a:rPr>
              <a:t>, palatable and digestible. </a:t>
            </a:r>
            <a:endParaRPr>
              <a:latin typeface="Spectral"/>
              <a:ea typeface="Spectral"/>
              <a:cs typeface="Spectral"/>
              <a:sym typeface="Spectral"/>
            </a:endParaRPr>
          </a:p>
          <a:p>
            <a:pPr indent="-300037" lvl="0" marL="457200" rtl="0" algn="l">
              <a:spcBef>
                <a:spcPts val="0"/>
              </a:spcBef>
              <a:spcAft>
                <a:spcPts val="0"/>
              </a:spcAft>
              <a:buSzPct val="100000"/>
              <a:buFont typeface="Spectral"/>
              <a:buAutoNum type="arabicPeriod"/>
            </a:pPr>
            <a:r>
              <a:rPr lang="en">
                <a:latin typeface="Spectral"/>
                <a:ea typeface="Spectral"/>
                <a:cs typeface="Spectral"/>
                <a:sym typeface="Spectral"/>
              </a:rPr>
              <a:t>Adequate </a:t>
            </a:r>
            <a:r>
              <a:rPr b="1" lang="en">
                <a:latin typeface="Spectral"/>
                <a:ea typeface="Spectral"/>
                <a:cs typeface="Spectral"/>
                <a:sym typeface="Spectral"/>
              </a:rPr>
              <a:t>protein</a:t>
            </a:r>
            <a:r>
              <a:rPr lang="en">
                <a:latin typeface="Spectral"/>
                <a:ea typeface="Spectral"/>
                <a:cs typeface="Spectral"/>
                <a:sym typeface="Spectral"/>
              </a:rPr>
              <a:t> content should be supplied by a cereal pulse mixture with additional animal proteins. </a:t>
            </a:r>
            <a:endParaRPr>
              <a:latin typeface="Spectral"/>
              <a:ea typeface="Spectral"/>
              <a:cs typeface="Spectral"/>
              <a:sym typeface="Spectral"/>
            </a:endParaRPr>
          </a:p>
          <a:p>
            <a:pPr indent="-300037" lvl="0" marL="457200" rtl="0" algn="l">
              <a:spcBef>
                <a:spcPts val="0"/>
              </a:spcBef>
              <a:spcAft>
                <a:spcPts val="0"/>
              </a:spcAft>
              <a:buSzPct val="100000"/>
              <a:buFont typeface="Spectral"/>
              <a:buAutoNum type="arabicPeriod"/>
            </a:pPr>
            <a:r>
              <a:rPr b="1" lang="en">
                <a:latin typeface="Spectral"/>
                <a:ea typeface="Spectral"/>
                <a:cs typeface="Spectral"/>
                <a:sym typeface="Spectral"/>
              </a:rPr>
              <a:t>Calorie intake</a:t>
            </a:r>
            <a:r>
              <a:rPr lang="en">
                <a:latin typeface="Spectral"/>
                <a:ea typeface="Spectral"/>
                <a:cs typeface="Spectral"/>
                <a:sym typeface="Spectral"/>
              </a:rPr>
              <a:t> should be correct and should balance energy expenditure. Care should be taken to see that adequate quantity of </a:t>
            </a:r>
            <a:r>
              <a:rPr b="1" lang="en">
                <a:latin typeface="Spectral"/>
                <a:ea typeface="Spectral"/>
                <a:cs typeface="Spectral"/>
                <a:sym typeface="Spectral"/>
              </a:rPr>
              <a:t>calcium</a:t>
            </a:r>
            <a:r>
              <a:rPr lang="en">
                <a:latin typeface="Spectral"/>
                <a:ea typeface="Spectral"/>
                <a:cs typeface="Spectral"/>
                <a:sym typeface="Spectral"/>
              </a:rPr>
              <a:t> and </a:t>
            </a:r>
            <a:r>
              <a:rPr b="1" lang="en">
                <a:latin typeface="Spectral"/>
                <a:ea typeface="Spectral"/>
                <a:cs typeface="Spectral"/>
                <a:sym typeface="Spectral"/>
              </a:rPr>
              <a:t>iron</a:t>
            </a:r>
            <a:r>
              <a:rPr lang="en">
                <a:latin typeface="Spectral"/>
                <a:ea typeface="Spectral"/>
                <a:cs typeface="Spectral"/>
                <a:sym typeface="Spectral"/>
              </a:rPr>
              <a:t> are obtained from the diet.</a:t>
            </a:r>
            <a:endParaRPr>
              <a:latin typeface="Spectral"/>
              <a:ea typeface="Spectral"/>
              <a:cs typeface="Spectral"/>
              <a:sym typeface="Spectral"/>
            </a:endParaRPr>
          </a:p>
          <a:p>
            <a:pPr indent="-300037" lvl="0" marL="457200" rtl="0" algn="l">
              <a:spcBef>
                <a:spcPts val="0"/>
              </a:spcBef>
              <a:spcAft>
                <a:spcPts val="0"/>
              </a:spcAft>
              <a:buSzPct val="100000"/>
              <a:buFont typeface="Spectral"/>
              <a:buAutoNum type="arabicPeriod"/>
            </a:pPr>
            <a:r>
              <a:rPr lang="en">
                <a:latin typeface="Spectral"/>
                <a:ea typeface="Spectral"/>
                <a:cs typeface="Spectral"/>
                <a:sym typeface="Spectral"/>
              </a:rPr>
              <a:t> It should provide adequate </a:t>
            </a:r>
            <a:r>
              <a:rPr b="1" lang="en">
                <a:latin typeface="Spectral"/>
                <a:ea typeface="Spectral"/>
                <a:cs typeface="Spectral"/>
                <a:sym typeface="Spectral"/>
              </a:rPr>
              <a:t>roughage</a:t>
            </a:r>
            <a:r>
              <a:rPr lang="en">
                <a:latin typeface="Spectral"/>
                <a:ea typeface="Spectral"/>
                <a:cs typeface="Spectral"/>
                <a:sym typeface="Spectral"/>
              </a:rPr>
              <a:t> and have variety.</a:t>
            </a:r>
            <a:endParaRPr>
              <a:latin typeface="Spectral"/>
              <a:ea typeface="Spectral"/>
              <a:cs typeface="Spectral"/>
              <a:sym typeface="Spectral"/>
            </a:endParaRPr>
          </a:p>
          <a:p>
            <a:pPr indent="0" lvl="0" marL="0" rtl="0" algn="l">
              <a:spcBef>
                <a:spcPts val="1200"/>
              </a:spcBef>
              <a:spcAft>
                <a:spcPts val="1200"/>
              </a:spcAft>
              <a:buNone/>
            </a:pPr>
            <a:r>
              <a:t/>
            </a:r>
            <a:endParaRPr>
              <a:latin typeface="Spectral"/>
              <a:ea typeface="Spectral"/>
              <a:cs typeface="Spectral"/>
              <a:sym typeface="Spectral"/>
            </a:endParaRPr>
          </a:p>
        </p:txBody>
      </p:sp>
      <p:sp>
        <p:nvSpPr>
          <p:cNvPr id="76" name="Google Shape;76;p14"/>
          <p:cNvSpPr txBox="1"/>
          <p:nvPr/>
        </p:nvSpPr>
        <p:spPr>
          <a:xfrm flipH="1" rot="10800000">
            <a:off x="675475" y="4964377"/>
            <a:ext cx="3892800" cy="39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Source Code Pro"/>
              <a:ea typeface="Source Code Pro"/>
              <a:cs typeface="Source Code Pro"/>
              <a:sym typeface="Source Code Pro"/>
            </a:endParaRPr>
          </a:p>
        </p:txBody>
      </p:sp>
      <p:pic>
        <p:nvPicPr>
          <p:cNvPr id="77" name="Google Shape;77;p14"/>
          <p:cNvPicPr preferRelativeResize="0"/>
          <p:nvPr/>
        </p:nvPicPr>
        <p:blipFill>
          <a:blip r:embed="rId3">
            <a:alphaModFix/>
          </a:blip>
          <a:stretch>
            <a:fillRect/>
          </a:stretch>
        </p:blipFill>
        <p:spPr>
          <a:xfrm>
            <a:off x="4649895" y="1534335"/>
            <a:ext cx="2206311" cy="1226388"/>
          </a:xfrm>
          <a:prstGeom prst="rect">
            <a:avLst/>
          </a:prstGeom>
          <a:noFill/>
          <a:ln>
            <a:noFill/>
          </a:ln>
        </p:spPr>
      </p:pic>
      <p:pic>
        <p:nvPicPr>
          <p:cNvPr id="78" name="Google Shape;78;p14"/>
          <p:cNvPicPr preferRelativeResize="0"/>
          <p:nvPr/>
        </p:nvPicPr>
        <p:blipFill>
          <a:blip r:embed="rId4">
            <a:alphaModFix/>
          </a:blip>
          <a:stretch>
            <a:fillRect/>
          </a:stretch>
        </p:blipFill>
        <p:spPr>
          <a:xfrm>
            <a:off x="6937698" y="1686688"/>
            <a:ext cx="2206300" cy="2206273"/>
          </a:xfrm>
          <a:prstGeom prst="rect">
            <a:avLst/>
          </a:prstGeom>
          <a:noFill/>
          <a:ln>
            <a:noFill/>
          </a:ln>
        </p:spPr>
      </p:pic>
      <p:pic>
        <p:nvPicPr>
          <p:cNvPr id="79" name="Google Shape;79;p14"/>
          <p:cNvPicPr preferRelativeResize="0"/>
          <p:nvPr/>
        </p:nvPicPr>
        <p:blipFill>
          <a:blip r:embed="rId5">
            <a:alphaModFix/>
          </a:blip>
          <a:stretch>
            <a:fillRect/>
          </a:stretch>
        </p:blipFill>
        <p:spPr>
          <a:xfrm>
            <a:off x="4383125" y="2789825"/>
            <a:ext cx="2474324" cy="11031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5"/>
          <p:cNvSpPr txBox="1"/>
          <p:nvPr>
            <p:ph type="title"/>
          </p:nvPr>
        </p:nvSpPr>
        <p:spPr>
          <a:xfrm>
            <a:off x="311700" y="372500"/>
            <a:ext cx="5051100" cy="636600"/>
          </a:xfrm>
          <a:prstGeom prst="rect">
            <a:avLst/>
          </a:prstGeom>
          <a:solidFill>
            <a:srgbClr val="A2C4C9"/>
          </a:solidFill>
          <a:ln cap="flat" cmpd="sng" w="76200">
            <a:solidFill>
              <a:srgbClr val="0000FF"/>
            </a:solidFill>
            <a:prstDash val="dot"/>
            <a:round/>
            <a:headEnd len="sm" w="sm" type="none"/>
            <a:tailEnd len="sm" w="sm" type="none"/>
          </a:ln>
        </p:spPr>
        <p:txBody>
          <a:bodyPr anchorCtr="0" anchor="b" bIns="91425" lIns="91425" spcFirstLastPara="1" rIns="91425" wrap="square" tIns="91425">
            <a:normAutofit/>
          </a:bodyPr>
          <a:lstStyle/>
          <a:p>
            <a:pPr indent="0" lvl="0" marL="0" rtl="0" algn="l">
              <a:spcBef>
                <a:spcPts val="0"/>
              </a:spcBef>
              <a:spcAft>
                <a:spcPts val="0"/>
              </a:spcAft>
              <a:buNone/>
            </a:pPr>
            <a:r>
              <a:rPr b="1" i="1" lang="en" sz="2800" u="sng"/>
              <a:t>Key Nutrients: Macronutrients…</a:t>
            </a:r>
            <a:endParaRPr b="1" i="1" sz="2800" u="sng"/>
          </a:p>
        </p:txBody>
      </p:sp>
      <p:sp>
        <p:nvSpPr>
          <p:cNvPr id="85" name="Google Shape;85;p15"/>
          <p:cNvSpPr txBox="1"/>
          <p:nvPr>
            <p:ph idx="1" type="body"/>
          </p:nvPr>
        </p:nvSpPr>
        <p:spPr>
          <a:xfrm>
            <a:off x="311700" y="1240400"/>
            <a:ext cx="3615900" cy="2057400"/>
          </a:xfrm>
          <a:prstGeom prst="rect">
            <a:avLst/>
          </a:prstGeom>
          <a:solidFill>
            <a:srgbClr val="999999"/>
          </a:solidFill>
          <a:ln cap="flat" cmpd="sng" w="762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000000"/>
                </a:solidFill>
                <a:latin typeface="Spectral"/>
                <a:ea typeface="Spectral"/>
                <a:cs typeface="Spectral"/>
                <a:sym typeface="Spectral"/>
              </a:rPr>
              <a:t>The dietary carbohydrates provide major fraction of body's energy needs. Ideally carbohydrates may provide </a:t>
            </a:r>
            <a:r>
              <a:rPr b="1" lang="en" sz="1100">
                <a:solidFill>
                  <a:srgbClr val="000000"/>
                </a:solidFill>
                <a:latin typeface="Spectral"/>
                <a:ea typeface="Spectral"/>
                <a:cs typeface="Spectral"/>
                <a:sym typeface="Spectral"/>
              </a:rPr>
              <a:t>60-65%</a:t>
            </a:r>
            <a:r>
              <a:rPr lang="en" sz="1100">
                <a:solidFill>
                  <a:srgbClr val="000000"/>
                </a:solidFill>
                <a:latin typeface="Spectral"/>
                <a:ea typeface="Spectral"/>
                <a:cs typeface="Spectral"/>
                <a:sym typeface="Spectral"/>
              </a:rPr>
              <a:t> of the total calories.</a:t>
            </a:r>
            <a:endParaRPr sz="1100">
              <a:solidFill>
                <a:srgbClr val="000000"/>
              </a:solidFill>
              <a:latin typeface="Spectral"/>
              <a:ea typeface="Spectral"/>
              <a:cs typeface="Spectral"/>
              <a:sym typeface="Spectral"/>
            </a:endParaRPr>
          </a:p>
          <a:p>
            <a:pPr indent="0" lvl="0" marL="0" rtl="0" algn="l">
              <a:spcBef>
                <a:spcPts val="1200"/>
              </a:spcBef>
              <a:spcAft>
                <a:spcPts val="1200"/>
              </a:spcAft>
              <a:buNone/>
            </a:pPr>
            <a:r>
              <a:rPr lang="en" sz="1100">
                <a:solidFill>
                  <a:srgbClr val="000000"/>
                </a:solidFill>
                <a:latin typeface="Spectral"/>
                <a:ea typeface="Spectral"/>
                <a:cs typeface="Spectral"/>
                <a:sym typeface="Spectral"/>
              </a:rPr>
              <a:t>The RDA for carbohydrates was recommended at a minimum of </a:t>
            </a:r>
            <a:r>
              <a:rPr b="1" lang="en" sz="1100">
                <a:solidFill>
                  <a:srgbClr val="000000"/>
                </a:solidFill>
                <a:latin typeface="Spectral"/>
                <a:ea typeface="Spectral"/>
                <a:cs typeface="Spectral"/>
                <a:sym typeface="Spectral"/>
              </a:rPr>
              <a:t>100- 130 g per day</a:t>
            </a:r>
            <a:r>
              <a:rPr lang="en" sz="1100">
                <a:solidFill>
                  <a:srgbClr val="000000"/>
                </a:solidFill>
                <a:latin typeface="Spectral"/>
                <a:ea typeface="Spectral"/>
                <a:cs typeface="Spectral"/>
                <a:sym typeface="Spectral"/>
              </a:rPr>
              <a:t> for 1 year and above. (minimum amount required for adequate glucose consumption by the brain) In addition to calories, the carbohydrates provide dietary fiber the RDA ofwhich given as </a:t>
            </a:r>
            <a:r>
              <a:rPr b="1" lang="en" sz="1100">
                <a:solidFill>
                  <a:srgbClr val="000000"/>
                </a:solidFill>
                <a:latin typeface="Spectral"/>
                <a:ea typeface="Spectral"/>
                <a:cs typeface="Spectral"/>
                <a:sym typeface="Spectral"/>
              </a:rPr>
              <a:t>30 g/2000kcal</a:t>
            </a:r>
            <a:r>
              <a:rPr lang="en" sz="1100">
                <a:solidFill>
                  <a:srgbClr val="000000"/>
                </a:solidFill>
                <a:latin typeface="Spectral"/>
                <a:ea typeface="Spectral"/>
                <a:cs typeface="Spectral"/>
                <a:sym typeface="Spectral"/>
              </a:rPr>
              <a:t>.</a:t>
            </a:r>
            <a:endParaRPr sz="1100">
              <a:solidFill>
                <a:srgbClr val="000000"/>
              </a:solidFill>
              <a:latin typeface="Spectral"/>
              <a:ea typeface="Spectral"/>
              <a:cs typeface="Spectral"/>
              <a:sym typeface="Spectral"/>
            </a:endParaRPr>
          </a:p>
        </p:txBody>
      </p:sp>
      <p:sp>
        <p:nvSpPr>
          <p:cNvPr id="86" name="Google Shape;86;p15"/>
          <p:cNvSpPr txBox="1"/>
          <p:nvPr/>
        </p:nvSpPr>
        <p:spPr>
          <a:xfrm>
            <a:off x="4221075" y="1347350"/>
            <a:ext cx="4757400" cy="1743300"/>
          </a:xfrm>
          <a:prstGeom prst="rect">
            <a:avLst/>
          </a:prstGeom>
          <a:solidFill>
            <a:srgbClr val="999999"/>
          </a:solidFill>
          <a:ln cap="flat" cmpd="sng" w="762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100">
                <a:latin typeface="Spectral"/>
                <a:ea typeface="Spectral"/>
                <a:cs typeface="Spectral"/>
                <a:sym typeface="Spectral"/>
              </a:rPr>
              <a:t>Fats provide concentrated source of energy. In developed countries, the percentage of calories derived from fats may be as high as 40%, </a:t>
            </a:r>
            <a:r>
              <a:rPr lang="en" sz="1100">
                <a:latin typeface="Spectral"/>
                <a:ea typeface="Spectral"/>
                <a:cs typeface="Spectral"/>
                <a:sym typeface="Spectral"/>
              </a:rPr>
              <a:t>but</a:t>
            </a:r>
            <a:r>
              <a:rPr lang="en" sz="1100">
                <a:latin typeface="Spectral"/>
                <a:ea typeface="Spectral"/>
                <a:cs typeface="Spectral"/>
                <a:sym typeface="Spectral"/>
              </a:rPr>
              <a:t> in the developing countries it is less, around 10%. </a:t>
            </a:r>
            <a:endParaRPr sz="1100">
              <a:latin typeface="Spectral"/>
              <a:ea typeface="Spectral"/>
              <a:cs typeface="Spectral"/>
              <a:sym typeface="Spectral"/>
            </a:endParaRPr>
          </a:p>
          <a:p>
            <a:pPr indent="0" lvl="0" marL="0" rtl="0" algn="l">
              <a:spcBef>
                <a:spcPts val="0"/>
              </a:spcBef>
              <a:spcAft>
                <a:spcPts val="0"/>
              </a:spcAft>
              <a:buNone/>
            </a:pPr>
            <a:r>
              <a:t/>
            </a:r>
            <a:endParaRPr sz="1100">
              <a:latin typeface="Spectral"/>
              <a:ea typeface="Spectral"/>
              <a:cs typeface="Spectral"/>
              <a:sym typeface="Spectral"/>
            </a:endParaRPr>
          </a:p>
          <a:p>
            <a:pPr indent="0" lvl="0" marL="0" rtl="0" algn="l">
              <a:spcBef>
                <a:spcPts val="0"/>
              </a:spcBef>
              <a:spcAft>
                <a:spcPts val="0"/>
              </a:spcAft>
              <a:buNone/>
            </a:pPr>
            <a:r>
              <a:rPr b="1" lang="en" sz="1100">
                <a:latin typeface="Spectral"/>
                <a:ea typeface="Spectral"/>
                <a:cs typeface="Spectral"/>
                <a:sym typeface="Spectral"/>
              </a:rPr>
              <a:t>Visible fats</a:t>
            </a:r>
            <a:r>
              <a:rPr lang="en" sz="1100">
                <a:latin typeface="Spectral"/>
                <a:ea typeface="Spectral"/>
                <a:cs typeface="Spectral"/>
                <a:sym typeface="Spectral"/>
              </a:rPr>
              <a:t> consumed as such are butter, ghee and oils. Recommended daily intake of visible fat is </a:t>
            </a:r>
            <a:r>
              <a:rPr b="1" lang="en" sz="1100">
                <a:latin typeface="Spectral"/>
                <a:ea typeface="Spectral"/>
                <a:cs typeface="Spectral"/>
                <a:sym typeface="Spectral"/>
              </a:rPr>
              <a:t>10%</a:t>
            </a:r>
            <a:r>
              <a:rPr lang="en" sz="1100">
                <a:latin typeface="Spectral"/>
                <a:ea typeface="Spectral"/>
                <a:cs typeface="Spectral"/>
                <a:sym typeface="Spectral"/>
              </a:rPr>
              <a:t> of calories or </a:t>
            </a:r>
            <a:r>
              <a:rPr b="1" lang="en" sz="1100">
                <a:latin typeface="Spectral"/>
                <a:ea typeface="Spectral"/>
                <a:cs typeface="Spectral"/>
                <a:sym typeface="Spectral"/>
              </a:rPr>
              <a:t>20 g/day</a:t>
            </a:r>
            <a:r>
              <a:rPr lang="en" sz="1100">
                <a:latin typeface="Spectral"/>
                <a:ea typeface="Spectral"/>
                <a:cs typeface="Spectral"/>
                <a:sym typeface="Spectral"/>
              </a:rPr>
              <a:t>. </a:t>
            </a:r>
            <a:r>
              <a:rPr b="1" lang="en" sz="1100">
                <a:latin typeface="Spectral"/>
                <a:ea typeface="Spectral"/>
                <a:cs typeface="Spectral"/>
                <a:sym typeface="Spectral"/>
              </a:rPr>
              <a:t>Invisible fat</a:t>
            </a:r>
            <a:r>
              <a:rPr lang="en" sz="1100">
                <a:latin typeface="Spectral"/>
                <a:ea typeface="Spectral"/>
                <a:cs typeface="Spectral"/>
                <a:sym typeface="Spectral"/>
              </a:rPr>
              <a:t> is present in egg, fish, meat, cereals, nuts, and oilseeds Even cereals contain </a:t>
            </a:r>
            <a:r>
              <a:rPr b="1" lang="en" sz="1100">
                <a:latin typeface="Spectral"/>
                <a:ea typeface="Spectral"/>
                <a:cs typeface="Spectral"/>
                <a:sym typeface="Spectral"/>
              </a:rPr>
              <a:t>1g/100g</a:t>
            </a:r>
            <a:r>
              <a:rPr lang="en" sz="1100">
                <a:latin typeface="Spectral"/>
                <a:ea typeface="Spectral"/>
                <a:cs typeface="Spectral"/>
                <a:sym typeface="Spectral"/>
              </a:rPr>
              <a:t>. More than half of essential fatty acid in Indian diet is in the form of invisible fat.</a:t>
            </a:r>
            <a:endParaRPr sz="1100">
              <a:latin typeface="Spectral"/>
              <a:ea typeface="Spectral"/>
              <a:cs typeface="Spectral"/>
              <a:sym typeface="Spectral"/>
            </a:endParaRPr>
          </a:p>
        </p:txBody>
      </p:sp>
      <p:sp>
        <p:nvSpPr>
          <p:cNvPr id="87" name="Google Shape;87;p15"/>
          <p:cNvSpPr txBox="1"/>
          <p:nvPr/>
        </p:nvSpPr>
        <p:spPr>
          <a:xfrm>
            <a:off x="570875" y="3428900"/>
            <a:ext cx="5051100" cy="1569900"/>
          </a:xfrm>
          <a:prstGeom prst="rect">
            <a:avLst/>
          </a:prstGeom>
          <a:solidFill>
            <a:srgbClr val="999999"/>
          </a:solidFill>
          <a:ln cap="flat" cmpd="sng" w="762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100">
                <a:latin typeface="Spectral"/>
                <a:ea typeface="Spectral"/>
                <a:cs typeface="Spectral"/>
                <a:sym typeface="Spectral"/>
              </a:rPr>
              <a:t>Proteins from the building blocks for body tissues </a:t>
            </a:r>
            <a:r>
              <a:rPr b="1" lang="en" sz="1100">
                <a:latin typeface="Spectral"/>
                <a:ea typeface="Spectral"/>
                <a:cs typeface="Spectral"/>
                <a:sym typeface="Spectral"/>
              </a:rPr>
              <a:t>only 10- 15%</a:t>
            </a:r>
            <a:r>
              <a:rPr lang="en" sz="1100">
                <a:latin typeface="Spectral"/>
                <a:ea typeface="Spectral"/>
                <a:cs typeface="Spectral"/>
                <a:sym typeface="Spectral"/>
              </a:rPr>
              <a:t> of the total energy is derived from proteins. During starvation, Amino acids may act as energy sources. Proteins are the only source of Essential amino acids. </a:t>
            </a:r>
            <a:endParaRPr sz="1100">
              <a:latin typeface="Spectral"/>
              <a:ea typeface="Spectral"/>
              <a:cs typeface="Spectral"/>
              <a:sym typeface="Spectral"/>
            </a:endParaRPr>
          </a:p>
          <a:p>
            <a:pPr indent="0" lvl="0" marL="0" rtl="0" algn="l">
              <a:spcBef>
                <a:spcPts val="0"/>
              </a:spcBef>
              <a:spcAft>
                <a:spcPts val="0"/>
              </a:spcAft>
              <a:buNone/>
            </a:pPr>
            <a:r>
              <a:t/>
            </a:r>
            <a:endParaRPr sz="1100">
              <a:latin typeface="Spectral"/>
              <a:ea typeface="Spectral"/>
              <a:cs typeface="Spectral"/>
              <a:sym typeface="Spectral"/>
            </a:endParaRPr>
          </a:p>
          <a:p>
            <a:pPr indent="0" lvl="0" marL="0" rtl="0" algn="l">
              <a:spcBef>
                <a:spcPts val="0"/>
              </a:spcBef>
              <a:spcAft>
                <a:spcPts val="0"/>
              </a:spcAft>
              <a:buNone/>
            </a:pPr>
            <a:r>
              <a:rPr lang="en" sz="1100">
                <a:latin typeface="Spectral"/>
                <a:ea typeface="Spectral"/>
                <a:cs typeface="Spectral"/>
                <a:sym typeface="Spectral"/>
              </a:rPr>
              <a:t>As per </a:t>
            </a:r>
            <a:r>
              <a:rPr b="1" lang="en" sz="1100">
                <a:latin typeface="Spectral"/>
                <a:ea typeface="Spectral"/>
                <a:cs typeface="Spectral"/>
                <a:sym typeface="Spectral"/>
              </a:rPr>
              <a:t>WHO/FAO</a:t>
            </a:r>
            <a:r>
              <a:rPr lang="en" sz="1100">
                <a:latin typeface="Spectral"/>
                <a:ea typeface="Spectral"/>
                <a:cs typeface="Spectral"/>
                <a:sym typeface="Spectral"/>
              </a:rPr>
              <a:t> recommendation, the safe level of protein intake for an adult is </a:t>
            </a:r>
            <a:r>
              <a:rPr b="1" lang="en" sz="1100">
                <a:latin typeface="Spectral"/>
                <a:ea typeface="Spectral"/>
                <a:cs typeface="Spectral"/>
                <a:sym typeface="Spectral"/>
              </a:rPr>
              <a:t>0.75 -0.8 g/kg/day</a:t>
            </a:r>
            <a:r>
              <a:rPr lang="en" sz="1100">
                <a:latin typeface="Spectral"/>
                <a:ea typeface="Spectral"/>
                <a:cs typeface="Spectral"/>
                <a:sym typeface="Spectral"/>
              </a:rPr>
              <a:t>. Structural proteins themselves serve as </a:t>
            </a:r>
            <a:r>
              <a:rPr b="1" lang="en" sz="1100">
                <a:latin typeface="Spectral"/>
                <a:ea typeface="Spectral"/>
                <a:cs typeface="Spectral"/>
                <a:sym typeface="Spectral"/>
              </a:rPr>
              <a:t>storage proteins</a:t>
            </a:r>
            <a:r>
              <a:rPr lang="en" sz="1100">
                <a:latin typeface="Spectral"/>
                <a:ea typeface="Spectral"/>
                <a:cs typeface="Spectral"/>
                <a:sym typeface="Spectral"/>
              </a:rPr>
              <a:t> To me Et the emergency needs of the body in contrast to lipids and carbohydrates, which have storage forms.</a:t>
            </a:r>
            <a:endParaRPr sz="1100">
              <a:latin typeface="Spectral"/>
              <a:ea typeface="Spectral"/>
              <a:cs typeface="Spectral"/>
              <a:sym typeface="Spectral"/>
            </a:endParaRPr>
          </a:p>
        </p:txBody>
      </p:sp>
      <p:pic>
        <p:nvPicPr>
          <p:cNvPr id="88" name="Google Shape;88;p15"/>
          <p:cNvPicPr preferRelativeResize="0"/>
          <p:nvPr/>
        </p:nvPicPr>
        <p:blipFill rotWithShape="1">
          <a:blip r:embed="rId3">
            <a:alphaModFix/>
          </a:blip>
          <a:srcRect b="13487" l="7562" r="6981" t="13326"/>
          <a:stretch/>
        </p:blipFill>
        <p:spPr>
          <a:xfrm>
            <a:off x="5613454" y="131400"/>
            <a:ext cx="1972641" cy="1118800"/>
          </a:xfrm>
          <a:prstGeom prst="rect">
            <a:avLst/>
          </a:prstGeom>
          <a:noFill/>
          <a:ln>
            <a:noFill/>
          </a:ln>
        </p:spPr>
      </p:pic>
      <p:pic>
        <p:nvPicPr>
          <p:cNvPr id="89" name="Google Shape;89;p15"/>
          <p:cNvPicPr preferRelativeResize="0"/>
          <p:nvPr/>
        </p:nvPicPr>
        <p:blipFill rotWithShape="1">
          <a:blip r:embed="rId3">
            <a:alphaModFix/>
          </a:blip>
          <a:srcRect b="87623" l="0" r="0" t="0"/>
          <a:stretch/>
        </p:blipFill>
        <p:spPr>
          <a:xfrm>
            <a:off x="7313925" y="131400"/>
            <a:ext cx="1657875" cy="800680"/>
          </a:xfrm>
          <a:prstGeom prst="rect">
            <a:avLst/>
          </a:prstGeom>
          <a:noFill/>
          <a:ln>
            <a:noFill/>
          </a:ln>
        </p:spPr>
      </p:pic>
      <p:pic>
        <p:nvPicPr>
          <p:cNvPr id="90" name="Google Shape;90;p15"/>
          <p:cNvPicPr preferRelativeResize="0"/>
          <p:nvPr/>
        </p:nvPicPr>
        <p:blipFill>
          <a:blip r:embed="rId4">
            <a:alphaModFix/>
          </a:blip>
          <a:stretch>
            <a:fillRect/>
          </a:stretch>
        </p:blipFill>
        <p:spPr>
          <a:xfrm>
            <a:off x="6031706" y="3187800"/>
            <a:ext cx="2940085" cy="1748050"/>
          </a:xfrm>
          <a:prstGeom prst="rect">
            <a:avLst/>
          </a:prstGeom>
          <a:noFill/>
          <a:ln cap="flat" cmpd="sng" w="28575">
            <a:solidFill>
              <a:srgbClr val="000000"/>
            </a:solidFill>
            <a:prstDash val="solid"/>
            <a:round/>
            <a:headEnd len="sm" w="sm" type="none"/>
            <a:tailEnd len="sm" w="sm" type="none"/>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6"/>
          <p:cNvSpPr txBox="1"/>
          <p:nvPr>
            <p:ph idx="1" type="body"/>
          </p:nvPr>
        </p:nvSpPr>
        <p:spPr>
          <a:xfrm>
            <a:off x="311700" y="1468825"/>
            <a:ext cx="3999900" cy="3099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96" name="Google Shape;96;p16"/>
          <p:cNvSpPr txBox="1"/>
          <p:nvPr>
            <p:ph idx="2" type="body"/>
          </p:nvPr>
        </p:nvSpPr>
        <p:spPr>
          <a:xfrm>
            <a:off x="4832400" y="1468825"/>
            <a:ext cx="3999900" cy="3099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97" name="Google Shape;97;p16"/>
          <p:cNvSpPr txBox="1"/>
          <p:nvPr>
            <p:ph idx="2" type="body"/>
          </p:nvPr>
        </p:nvSpPr>
        <p:spPr>
          <a:xfrm>
            <a:off x="311699" y="1468825"/>
            <a:ext cx="3999900" cy="3556800"/>
          </a:xfrm>
          <a:prstGeom prst="rect">
            <a:avLst/>
          </a:prstGeom>
          <a:solidFill>
            <a:srgbClr val="FFE599"/>
          </a:solidFill>
          <a:ln cap="flat" cmpd="sng" w="76200">
            <a:solidFill>
              <a:srgbClr val="B45F06"/>
            </a:solidFill>
            <a:prstDash val="lgDash"/>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000">
                <a:latin typeface="Spectral"/>
                <a:ea typeface="Spectral"/>
                <a:cs typeface="Spectral"/>
                <a:sym typeface="Spectral"/>
              </a:rPr>
              <a:t>Vitamin A: Food Sources: Carrots, sweet potatoes, spinach, and liver.Daily Requirement: Around 700-900 micrograms for adults.</a:t>
            </a:r>
            <a:endParaRPr sz="1000">
              <a:latin typeface="Spectral"/>
              <a:ea typeface="Spectral"/>
              <a:cs typeface="Spectral"/>
              <a:sym typeface="Spectral"/>
            </a:endParaRPr>
          </a:p>
          <a:p>
            <a:pPr indent="0" lvl="0" marL="0" rtl="0" algn="l">
              <a:spcBef>
                <a:spcPts val="1200"/>
              </a:spcBef>
              <a:spcAft>
                <a:spcPts val="0"/>
              </a:spcAft>
              <a:buNone/>
            </a:pPr>
            <a:r>
              <a:rPr lang="en" sz="1000">
                <a:latin typeface="Spectral"/>
                <a:ea typeface="Spectral"/>
                <a:cs typeface="Spectral"/>
                <a:sym typeface="Spectral"/>
              </a:rPr>
              <a:t>Vitamin C:Food Sources: Citrus fruits, strawberries, bell peppers.Daily Requirement: 75-90 milligrams for adults.</a:t>
            </a:r>
            <a:endParaRPr sz="1000">
              <a:latin typeface="Spectral"/>
              <a:ea typeface="Spectral"/>
              <a:cs typeface="Spectral"/>
              <a:sym typeface="Spectral"/>
            </a:endParaRPr>
          </a:p>
          <a:p>
            <a:pPr indent="0" lvl="0" marL="0" rtl="0" algn="l">
              <a:spcBef>
                <a:spcPts val="1200"/>
              </a:spcBef>
              <a:spcAft>
                <a:spcPts val="0"/>
              </a:spcAft>
              <a:buNone/>
            </a:pPr>
            <a:r>
              <a:rPr lang="en" sz="1000">
                <a:latin typeface="Spectral"/>
                <a:ea typeface="Spectral"/>
                <a:cs typeface="Spectral"/>
                <a:sym typeface="Spectral"/>
              </a:rPr>
              <a:t>Vitamin D:Food Sources: Fatty fish (salmon, mackerel), fortified dairy products.Daily Requirement: 600-800 IU for adults.</a:t>
            </a:r>
            <a:endParaRPr sz="1000">
              <a:latin typeface="Spectral"/>
              <a:ea typeface="Spectral"/>
              <a:cs typeface="Spectral"/>
              <a:sym typeface="Spectral"/>
            </a:endParaRPr>
          </a:p>
          <a:p>
            <a:pPr indent="0" lvl="0" marL="0" rtl="0" algn="l">
              <a:spcBef>
                <a:spcPts val="1200"/>
              </a:spcBef>
              <a:spcAft>
                <a:spcPts val="0"/>
              </a:spcAft>
              <a:buNone/>
            </a:pPr>
            <a:r>
              <a:rPr lang="en" sz="1000">
                <a:latin typeface="Spectral"/>
                <a:ea typeface="Spectral"/>
                <a:cs typeface="Spectral"/>
                <a:sym typeface="Spectral"/>
              </a:rPr>
              <a:t>Vitamin E:Food Sources: Nuts, seeds, spinach, and broccoli.Daily Requirement: 15 milligrams for adults.</a:t>
            </a:r>
            <a:endParaRPr sz="1000">
              <a:latin typeface="Spectral"/>
              <a:ea typeface="Spectral"/>
              <a:cs typeface="Spectral"/>
              <a:sym typeface="Spectral"/>
            </a:endParaRPr>
          </a:p>
          <a:p>
            <a:pPr indent="0" lvl="0" marL="0" rtl="0" algn="l">
              <a:spcBef>
                <a:spcPts val="1200"/>
              </a:spcBef>
              <a:spcAft>
                <a:spcPts val="0"/>
              </a:spcAft>
              <a:buNone/>
            </a:pPr>
            <a:r>
              <a:rPr lang="en" sz="1000">
                <a:latin typeface="Spectral"/>
                <a:ea typeface="Spectral"/>
                <a:cs typeface="Spectral"/>
                <a:sym typeface="Spectral"/>
              </a:rPr>
              <a:t>Vitamin K:Food Sources: Leafy greens (kale, spinach), broccoli, and brussels sprouts.Daily Requirement: About 120 micrograms for adult men and 90 micrograms for adult women.</a:t>
            </a:r>
            <a:endParaRPr sz="1000">
              <a:latin typeface="Spectral"/>
              <a:ea typeface="Spectral"/>
              <a:cs typeface="Spectral"/>
              <a:sym typeface="Spectral"/>
            </a:endParaRPr>
          </a:p>
          <a:p>
            <a:pPr indent="0" lvl="0" marL="0" rtl="0" algn="l">
              <a:spcBef>
                <a:spcPts val="1200"/>
              </a:spcBef>
              <a:spcAft>
                <a:spcPts val="1200"/>
              </a:spcAft>
              <a:buNone/>
            </a:pPr>
            <a:r>
              <a:rPr lang="en" sz="1000">
                <a:latin typeface="Spectral"/>
                <a:ea typeface="Spectral"/>
                <a:cs typeface="Spectral"/>
                <a:sym typeface="Spectral"/>
              </a:rPr>
              <a:t>B Vitamins (B1, B2, B3, B6, B12):Food Sources: Whole grains, poultry, fish, eggs, and dairy products.Daily Requirement: Varies by specific B vitamin, but generally a few milligrams or micrograms daily.</a:t>
            </a:r>
            <a:endParaRPr sz="1000">
              <a:latin typeface="Spectral"/>
              <a:ea typeface="Spectral"/>
              <a:cs typeface="Spectral"/>
              <a:sym typeface="Spectral"/>
            </a:endParaRPr>
          </a:p>
        </p:txBody>
      </p:sp>
      <p:sp>
        <p:nvSpPr>
          <p:cNvPr id="98" name="Google Shape;98;p16"/>
          <p:cNvSpPr txBox="1"/>
          <p:nvPr>
            <p:ph idx="2" type="body"/>
          </p:nvPr>
        </p:nvSpPr>
        <p:spPr>
          <a:xfrm>
            <a:off x="4832400" y="1468825"/>
            <a:ext cx="3999900" cy="3556800"/>
          </a:xfrm>
          <a:prstGeom prst="rect">
            <a:avLst/>
          </a:prstGeom>
          <a:solidFill>
            <a:srgbClr val="FFE599"/>
          </a:solidFill>
          <a:ln cap="flat" cmpd="sng" w="76200">
            <a:solidFill>
              <a:srgbClr val="B45F06"/>
            </a:solidFill>
            <a:prstDash val="lgDash"/>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None/>
            </a:pPr>
            <a:r>
              <a:rPr lang="en" sz="1000">
                <a:latin typeface="Spectral"/>
                <a:ea typeface="Spectral"/>
                <a:cs typeface="Spectral"/>
                <a:sym typeface="Spectral"/>
              </a:rPr>
              <a:t>Calcium:Food Sources: Dairy products, leafy greens (kale, collard greens), fortified plant-based milk.Daily Requirement: About 1000-1300 milligrams for adults.</a:t>
            </a:r>
            <a:endParaRPr sz="1000">
              <a:latin typeface="Spectral"/>
              <a:ea typeface="Spectral"/>
              <a:cs typeface="Spectral"/>
              <a:sym typeface="Spectral"/>
            </a:endParaRPr>
          </a:p>
          <a:p>
            <a:pPr indent="0" lvl="0" marL="0" rtl="0" algn="l">
              <a:spcBef>
                <a:spcPts val="1200"/>
              </a:spcBef>
              <a:spcAft>
                <a:spcPts val="0"/>
              </a:spcAft>
              <a:buNone/>
            </a:pPr>
            <a:r>
              <a:rPr lang="en" sz="1000">
                <a:latin typeface="Spectral"/>
                <a:ea typeface="Spectral"/>
                <a:cs typeface="Spectral"/>
                <a:sym typeface="Spectral"/>
              </a:rPr>
              <a:t>Iron:Food Sources: Red meat, beans, lentils, and fortified cereals.Daily Requirement: Approximately 8-18 milligrams for adults.</a:t>
            </a:r>
            <a:endParaRPr sz="1000">
              <a:latin typeface="Spectral"/>
              <a:ea typeface="Spectral"/>
              <a:cs typeface="Spectral"/>
              <a:sym typeface="Spectral"/>
            </a:endParaRPr>
          </a:p>
          <a:p>
            <a:pPr indent="0" lvl="0" marL="0" rtl="0" algn="l">
              <a:spcBef>
                <a:spcPts val="1200"/>
              </a:spcBef>
              <a:spcAft>
                <a:spcPts val="0"/>
              </a:spcAft>
              <a:buNone/>
            </a:pPr>
            <a:r>
              <a:rPr lang="en" sz="1000">
                <a:latin typeface="Spectral"/>
                <a:ea typeface="Spectral"/>
                <a:cs typeface="Spectral"/>
                <a:sym typeface="Spectral"/>
              </a:rPr>
              <a:t>Magnesium:Food Sources: Nuts, seeds, whole grains, and leafy greens.Daily Requirement: Around 310-420 milligrams for adult men and 255-320 milligrams for adult women.</a:t>
            </a:r>
            <a:endParaRPr sz="1000">
              <a:latin typeface="Spectral"/>
              <a:ea typeface="Spectral"/>
              <a:cs typeface="Spectral"/>
              <a:sym typeface="Spectral"/>
            </a:endParaRPr>
          </a:p>
          <a:p>
            <a:pPr indent="0" lvl="0" marL="0" rtl="0" algn="l">
              <a:spcBef>
                <a:spcPts val="1200"/>
              </a:spcBef>
              <a:spcAft>
                <a:spcPts val="0"/>
              </a:spcAft>
              <a:buNone/>
            </a:pPr>
            <a:r>
              <a:rPr lang="en" sz="1000">
                <a:latin typeface="Spectral"/>
                <a:ea typeface="Spectral"/>
                <a:cs typeface="Spectral"/>
                <a:sym typeface="Spectral"/>
              </a:rPr>
              <a:t>Potassium:Food Sources: Bananas, oranges, potatoes, and spinach.Daily Requirement: About 3500-4700 milligrams for adults</a:t>
            </a:r>
            <a:endParaRPr sz="1000">
              <a:latin typeface="Spectral"/>
              <a:ea typeface="Spectral"/>
              <a:cs typeface="Spectral"/>
              <a:sym typeface="Spectral"/>
            </a:endParaRPr>
          </a:p>
          <a:p>
            <a:pPr indent="0" lvl="0" marL="0" rtl="0" algn="l">
              <a:spcBef>
                <a:spcPts val="1200"/>
              </a:spcBef>
              <a:spcAft>
                <a:spcPts val="0"/>
              </a:spcAft>
              <a:buNone/>
            </a:pPr>
            <a:r>
              <a:rPr lang="en" sz="1000">
                <a:latin typeface="Spectral"/>
                <a:ea typeface="Spectral"/>
                <a:cs typeface="Spectral"/>
                <a:sym typeface="Spectral"/>
              </a:rPr>
              <a:t>.Zinc:Food Sources: Oysters, red meat, poultry, and beans.Daily Requirement: Approximately 11 milligrams for adult men and 8 milligrams for adult women.</a:t>
            </a:r>
            <a:endParaRPr sz="1000">
              <a:latin typeface="Spectral"/>
              <a:ea typeface="Spectral"/>
              <a:cs typeface="Spectral"/>
              <a:sym typeface="Spectral"/>
            </a:endParaRPr>
          </a:p>
          <a:p>
            <a:pPr indent="0" lvl="0" marL="0" rtl="0" algn="l">
              <a:spcBef>
                <a:spcPts val="1200"/>
              </a:spcBef>
              <a:spcAft>
                <a:spcPts val="1200"/>
              </a:spcAft>
              <a:buNone/>
            </a:pPr>
            <a:r>
              <a:rPr lang="en" sz="1000">
                <a:latin typeface="Spectral"/>
                <a:ea typeface="Spectral"/>
                <a:cs typeface="Spectral"/>
                <a:sym typeface="Spectral"/>
              </a:rPr>
              <a:t>Iodine:Food Sources: Seafood, iodized salt, and dairy products.Daily Requirement: Around 150 micrograms for adults.</a:t>
            </a:r>
            <a:endParaRPr sz="1000">
              <a:latin typeface="Spectral"/>
              <a:ea typeface="Spectral"/>
              <a:cs typeface="Spectral"/>
              <a:sym typeface="Spectral"/>
            </a:endParaRPr>
          </a:p>
        </p:txBody>
      </p:sp>
      <p:sp>
        <p:nvSpPr>
          <p:cNvPr id="99" name="Google Shape;99;p16"/>
          <p:cNvSpPr txBox="1"/>
          <p:nvPr>
            <p:ph type="title"/>
          </p:nvPr>
        </p:nvSpPr>
        <p:spPr>
          <a:xfrm>
            <a:off x="311700" y="216752"/>
            <a:ext cx="5051100" cy="636600"/>
          </a:xfrm>
          <a:prstGeom prst="rect">
            <a:avLst/>
          </a:prstGeom>
          <a:solidFill>
            <a:srgbClr val="A2C4C9"/>
          </a:solidFill>
          <a:ln cap="flat" cmpd="sng" w="76200">
            <a:solidFill>
              <a:srgbClr val="0000FF"/>
            </a:solidFill>
            <a:prstDash val="dot"/>
            <a:round/>
            <a:headEnd len="sm" w="sm" type="none"/>
            <a:tailEnd len="sm" w="sm" type="none"/>
          </a:ln>
        </p:spPr>
        <p:txBody>
          <a:bodyPr anchorCtr="0" anchor="b" bIns="91425" lIns="91425" spcFirstLastPara="1" rIns="91425" wrap="square" tIns="91425">
            <a:normAutofit/>
          </a:bodyPr>
          <a:lstStyle/>
          <a:p>
            <a:pPr indent="0" lvl="0" marL="0" rtl="0" algn="l">
              <a:spcBef>
                <a:spcPts val="0"/>
              </a:spcBef>
              <a:spcAft>
                <a:spcPts val="0"/>
              </a:spcAft>
              <a:buNone/>
            </a:pPr>
            <a:r>
              <a:rPr b="1" i="1" lang="en" sz="2800" u="sng"/>
              <a:t>Key Nutrients: Micronutrients…</a:t>
            </a:r>
            <a:endParaRPr b="1" i="1" sz="2800" u="sng"/>
          </a:p>
        </p:txBody>
      </p:sp>
      <p:pic>
        <p:nvPicPr>
          <p:cNvPr id="100" name="Google Shape;100;p16"/>
          <p:cNvPicPr preferRelativeResize="0"/>
          <p:nvPr/>
        </p:nvPicPr>
        <p:blipFill rotWithShape="1">
          <a:blip r:embed="rId3">
            <a:alphaModFix/>
          </a:blip>
          <a:srcRect b="0" l="0" r="0" t="44900"/>
          <a:stretch/>
        </p:blipFill>
        <p:spPr>
          <a:xfrm>
            <a:off x="5915153" y="0"/>
            <a:ext cx="2311349" cy="127352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7"/>
          <p:cNvSpPr txBox="1"/>
          <p:nvPr>
            <p:ph type="title"/>
          </p:nvPr>
        </p:nvSpPr>
        <p:spPr>
          <a:xfrm>
            <a:off x="311700" y="107950"/>
            <a:ext cx="2613000" cy="862800"/>
          </a:xfrm>
          <a:prstGeom prst="rect">
            <a:avLst/>
          </a:prstGeom>
          <a:solidFill>
            <a:srgbClr val="D9EAD3"/>
          </a:solidFill>
          <a:ln cap="flat" cmpd="sng" w="76200">
            <a:solidFill>
              <a:srgbClr val="274E13"/>
            </a:solidFill>
            <a:prstDash val="dot"/>
            <a:round/>
            <a:headEnd len="sm" w="sm" type="none"/>
            <a:tailEnd len="sm" w="sm" type="none"/>
          </a:ln>
        </p:spPr>
        <p:txBody>
          <a:bodyPr anchorCtr="0" anchor="b" bIns="91425" lIns="91425" spcFirstLastPara="1" rIns="91425" wrap="square" tIns="91425">
            <a:noAutofit/>
          </a:bodyPr>
          <a:lstStyle/>
          <a:p>
            <a:pPr indent="0" lvl="0" marL="0" rtl="0" algn="l">
              <a:spcBef>
                <a:spcPts val="0"/>
              </a:spcBef>
              <a:spcAft>
                <a:spcPts val="0"/>
              </a:spcAft>
              <a:buNone/>
            </a:pPr>
            <a:r>
              <a:rPr b="1" i="1" lang="en" sz="2200" u="sng"/>
              <a:t>General principles of diet prescription: </a:t>
            </a:r>
            <a:endParaRPr b="1" i="1" sz="2200" u="sng"/>
          </a:p>
        </p:txBody>
      </p:sp>
      <p:sp>
        <p:nvSpPr>
          <p:cNvPr id="106" name="Google Shape;106;p17"/>
          <p:cNvSpPr txBox="1"/>
          <p:nvPr>
            <p:ph idx="1" type="body"/>
          </p:nvPr>
        </p:nvSpPr>
        <p:spPr>
          <a:xfrm>
            <a:off x="311700" y="1717475"/>
            <a:ext cx="8448000" cy="3211200"/>
          </a:xfrm>
          <a:prstGeom prst="rect">
            <a:avLst/>
          </a:prstGeom>
          <a:solidFill>
            <a:srgbClr val="000000"/>
          </a:solidFill>
          <a:ln cap="flat" cmpd="sng" w="114300">
            <a:solidFill>
              <a:srgbClr val="D5A6BD"/>
            </a:solidFill>
            <a:prstDash val="dash"/>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150" u="sng">
                <a:solidFill>
                  <a:srgbClr val="FFFFFF"/>
                </a:solidFill>
                <a:latin typeface="Times New Roman"/>
                <a:ea typeface="Times New Roman"/>
                <a:cs typeface="Times New Roman"/>
                <a:sym typeface="Times New Roman"/>
              </a:rPr>
              <a:t>● The ideal body weight</a:t>
            </a:r>
            <a:r>
              <a:rPr lang="en" sz="1150">
                <a:solidFill>
                  <a:srgbClr val="FFFFFF"/>
                </a:solidFill>
                <a:latin typeface="Times New Roman"/>
                <a:ea typeface="Times New Roman"/>
                <a:cs typeface="Times New Roman"/>
                <a:sym typeface="Times New Roman"/>
              </a:rPr>
              <a:t>: The underweight person should be given more nutrients. And overweight person should reduce the calorie intake. The reference man has a body weight of 65 kg and a woman 55 kg with BMI between 18.9 and 23 in the age group 19 to 30.</a:t>
            </a:r>
            <a:endParaRPr sz="1150">
              <a:solidFill>
                <a:srgbClr val="FFFFFF"/>
              </a:solidFill>
              <a:latin typeface="Times New Roman"/>
              <a:ea typeface="Times New Roman"/>
              <a:cs typeface="Times New Roman"/>
              <a:sym typeface="Times New Roman"/>
            </a:endParaRPr>
          </a:p>
          <a:p>
            <a:pPr indent="0" lvl="0" marL="0" rtl="0" algn="l">
              <a:spcBef>
                <a:spcPts val="1200"/>
              </a:spcBef>
              <a:spcAft>
                <a:spcPts val="0"/>
              </a:spcAft>
              <a:buNone/>
            </a:pPr>
            <a:r>
              <a:rPr b="1" lang="en" sz="1150" u="sng">
                <a:solidFill>
                  <a:srgbClr val="FFFFFF"/>
                </a:solidFill>
                <a:latin typeface="Times New Roman"/>
                <a:ea typeface="Times New Roman"/>
                <a:cs typeface="Times New Roman"/>
                <a:sym typeface="Times New Roman"/>
              </a:rPr>
              <a:t>● Protein Requirement</a:t>
            </a:r>
            <a:r>
              <a:rPr lang="en" sz="1150">
                <a:solidFill>
                  <a:srgbClr val="FFFFFF"/>
                </a:solidFill>
                <a:latin typeface="Times New Roman"/>
                <a:ea typeface="Times New Roman"/>
                <a:cs typeface="Times New Roman"/>
                <a:sym typeface="Times New Roman"/>
              </a:rPr>
              <a:t> is about 1g/kg body weight for adults and 2 g/kg for children. During pregnancy and lactation, protein requirement is about 2.5 g/kg.</a:t>
            </a:r>
            <a:endParaRPr sz="1150">
              <a:solidFill>
                <a:srgbClr val="FFFFFF"/>
              </a:solidFill>
              <a:latin typeface="Times New Roman"/>
              <a:ea typeface="Times New Roman"/>
              <a:cs typeface="Times New Roman"/>
              <a:sym typeface="Times New Roman"/>
            </a:endParaRPr>
          </a:p>
          <a:p>
            <a:pPr indent="0" lvl="0" marL="0" rtl="0" algn="l">
              <a:spcBef>
                <a:spcPts val="1200"/>
              </a:spcBef>
              <a:spcAft>
                <a:spcPts val="0"/>
              </a:spcAft>
              <a:buNone/>
            </a:pPr>
            <a:r>
              <a:rPr b="1" lang="en" sz="1150" u="sng">
                <a:solidFill>
                  <a:srgbClr val="FFFFFF"/>
                </a:solidFill>
                <a:latin typeface="Times New Roman"/>
                <a:ea typeface="Times New Roman"/>
                <a:cs typeface="Times New Roman"/>
                <a:sym typeface="Times New Roman"/>
              </a:rPr>
              <a:t>● Calorie requirement</a:t>
            </a:r>
            <a:r>
              <a:rPr lang="en" sz="1150">
                <a:solidFill>
                  <a:srgbClr val="FFFFFF"/>
                </a:solidFill>
                <a:latin typeface="Times New Roman"/>
                <a:ea typeface="Times New Roman"/>
                <a:cs typeface="Times New Roman"/>
                <a:sym typeface="Times New Roman"/>
              </a:rPr>
              <a:t>: As a rule, The calorie requirements for a person is taken as 30 to 35 kcal per kg of ideal body weight. For sedentary habits, lower values (30 kcal) and for moderate muscle activities, higher values (35 kcal) are prescribed. Average calorie requirement for an avg adult Indian female and male will be between 1700 Kcal/day and 2300 kcal/day respectively.</a:t>
            </a:r>
            <a:endParaRPr sz="1150">
              <a:solidFill>
                <a:srgbClr val="FFFFFF"/>
              </a:solidFill>
              <a:latin typeface="Times New Roman"/>
              <a:ea typeface="Times New Roman"/>
              <a:cs typeface="Times New Roman"/>
              <a:sym typeface="Times New Roman"/>
            </a:endParaRPr>
          </a:p>
          <a:p>
            <a:pPr indent="0" lvl="0" marL="0" rtl="0" algn="l">
              <a:spcBef>
                <a:spcPts val="1200"/>
              </a:spcBef>
              <a:spcAft>
                <a:spcPts val="1200"/>
              </a:spcAft>
              <a:buNone/>
            </a:pPr>
            <a:r>
              <a:rPr b="1" lang="en" sz="1150" u="sng">
                <a:solidFill>
                  <a:srgbClr val="FFFFFF"/>
                </a:solidFill>
                <a:latin typeface="Times New Roman"/>
                <a:ea typeface="Times New Roman"/>
                <a:cs typeface="Times New Roman"/>
                <a:sym typeface="Times New Roman"/>
              </a:rPr>
              <a:t>● Ratio</a:t>
            </a:r>
            <a:r>
              <a:rPr lang="en" sz="1150">
                <a:solidFill>
                  <a:srgbClr val="FFFFFF"/>
                </a:solidFill>
                <a:latin typeface="Times New Roman"/>
                <a:ea typeface="Times New Roman"/>
                <a:cs typeface="Times New Roman"/>
                <a:sym typeface="Times New Roman"/>
              </a:rPr>
              <a:t>: Balance diet should contain calories from Carbohydrates, proteins and fat in the ratio of 60:20:20, the New concept recommends 40% of energy from cereals and millets, 17% from pulses and flesh food and 10% from milk and Milk products.</a:t>
            </a:r>
            <a:endParaRPr sz="1150">
              <a:solidFill>
                <a:srgbClr val="FFFFFF"/>
              </a:solidFill>
              <a:latin typeface="Times New Roman"/>
              <a:ea typeface="Times New Roman"/>
              <a:cs typeface="Times New Roman"/>
              <a:sym typeface="Times New Roman"/>
            </a:endParaRPr>
          </a:p>
        </p:txBody>
      </p:sp>
      <p:pic>
        <p:nvPicPr>
          <p:cNvPr id="107" name="Google Shape;107;p17"/>
          <p:cNvPicPr preferRelativeResize="0"/>
          <p:nvPr/>
        </p:nvPicPr>
        <p:blipFill>
          <a:blip r:embed="rId3">
            <a:alphaModFix/>
          </a:blip>
          <a:stretch>
            <a:fillRect/>
          </a:stretch>
        </p:blipFill>
        <p:spPr>
          <a:xfrm>
            <a:off x="5208038" y="186751"/>
            <a:ext cx="1420001" cy="1236699"/>
          </a:xfrm>
          <a:prstGeom prst="rect">
            <a:avLst/>
          </a:prstGeom>
          <a:noFill/>
          <a:ln cap="flat" cmpd="sng" w="76200">
            <a:solidFill>
              <a:srgbClr val="0B5394"/>
            </a:solidFill>
            <a:prstDash val="dash"/>
            <a:round/>
            <a:headEnd len="sm" w="sm" type="none"/>
            <a:tailEnd len="sm" w="sm" type="none"/>
          </a:ln>
        </p:spPr>
      </p:pic>
      <p:sp>
        <p:nvSpPr>
          <p:cNvPr id="108" name="Google Shape;108;p17"/>
          <p:cNvSpPr txBox="1"/>
          <p:nvPr/>
        </p:nvSpPr>
        <p:spPr>
          <a:xfrm>
            <a:off x="0" y="2046383"/>
            <a:ext cx="9144000" cy="39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Source Code Pro"/>
              <a:ea typeface="Source Code Pro"/>
              <a:cs typeface="Source Code Pro"/>
              <a:sym typeface="Source Code Pro"/>
            </a:endParaRPr>
          </a:p>
        </p:txBody>
      </p:sp>
      <p:pic>
        <p:nvPicPr>
          <p:cNvPr id="109" name="Google Shape;109;p17"/>
          <p:cNvPicPr preferRelativeResize="0"/>
          <p:nvPr/>
        </p:nvPicPr>
        <p:blipFill rotWithShape="1">
          <a:blip r:embed="rId4">
            <a:alphaModFix/>
          </a:blip>
          <a:srcRect b="7799" l="0" r="0" t="54152"/>
          <a:stretch/>
        </p:blipFill>
        <p:spPr>
          <a:xfrm>
            <a:off x="6933525" y="90125"/>
            <a:ext cx="1826075" cy="969489"/>
          </a:xfrm>
          <a:prstGeom prst="rect">
            <a:avLst/>
          </a:prstGeom>
          <a:noFill/>
          <a:ln cap="flat" cmpd="sng" w="76200">
            <a:solidFill>
              <a:srgbClr val="0B5394"/>
            </a:solidFill>
            <a:prstDash val="dash"/>
            <a:round/>
            <a:headEnd len="sm" w="sm" type="none"/>
            <a:tailEnd len="sm" w="sm" type="none"/>
          </a:ln>
        </p:spPr>
      </p:pic>
      <p:pic>
        <p:nvPicPr>
          <p:cNvPr id="110" name="Google Shape;110;p17"/>
          <p:cNvPicPr preferRelativeResize="0"/>
          <p:nvPr/>
        </p:nvPicPr>
        <p:blipFill rotWithShape="1">
          <a:blip r:embed="rId4">
            <a:alphaModFix/>
          </a:blip>
          <a:srcRect b="47821" l="0" r="-1605" t="0"/>
          <a:stretch/>
        </p:blipFill>
        <p:spPr>
          <a:xfrm>
            <a:off x="3570940" y="186749"/>
            <a:ext cx="1331601" cy="1236701"/>
          </a:xfrm>
          <a:prstGeom prst="rect">
            <a:avLst/>
          </a:prstGeom>
          <a:noFill/>
          <a:ln cap="flat" cmpd="sng" w="38100">
            <a:solidFill>
              <a:schemeClr val="dk2"/>
            </a:solidFill>
            <a:prstDash val="dot"/>
            <a:round/>
            <a:headEnd len="sm" w="sm" type="none"/>
            <a:tailEnd len="sm" w="sm" type="none"/>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8"/>
          <p:cNvSpPr txBox="1"/>
          <p:nvPr>
            <p:ph type="title"/>
          </p:nvPr>
        </p:nvSpPr>
        <p:spPr>
          <a:xfrm flipH="1" rot="-726">
            <a:off x="311695" y="318242"/>
            <a:ext cx="4260300" cy="749100"/>
          </a:xfrm>
          <a:prstGeom prst="rect">
            <a:avLst/>
          </a:prstGeom>
          <a:solidFill>
            <a:srgbClr val="F4CCCC"/>
          </a:solidFill>
          <a:ln cap="flat" cmpd="sng" w="76200">
            <a:solidFill>
              <a:srgbClr val="073763"/>
            </a:solidFill>
            <a:prstDash val="dashDot"/>
            <a:round/>
            <a:headEnd len="sm" w="sm" type="none"/>
            <a:tailEnd len="sm" w="sm" type="none"/>
          </a:ln>
        </p:spPr>
        <p:txBody>
          <a:bodyPr anchorCtr="0" anchor="b" bIns="91425" lIns="91425" spcFirstLastPara="1" rIns="91425" wrap="square" tIns="91425">
            <a:noAutofit/>
          </a:bodyPr>
          <a:lstStyle/>
          <a:p>
            <a:pPr indent="0" lvl="0" marL="0" rtl="0" algn="l">
              <a:spcBef>
                <a:spcPts val="0"/>
              </a:spcBef>
              <a:spcAft>
                <a:spcPts val="0"/>
              </a:spcAft>
              <a:buNone/>
            </a:pPr>
            <a:r>
              <a:rPr b="1" i="1" lang="en" sz="2200" u="sng"/>
              <a:t>Steps in diet prescription for Adults : </a:t>
            </a:r>
            <a:endParaRPr b="1" i="1" sz="2200" u="sng"/>
          </a:p>
        </p:txBody>
      </p:sp>
      <p:sp>
        <p:nvSpPr>
          <p:cNvPr id="116" name="Google Shape;116;p18"/>
          <p:cNvSpPr txBox="1"/>
          <p:nvPr>
            <p:ph idx="1" type="body"/>
          </p:nvPr>
        </p:nvSpPr>
        <p:spPr>
          <a:xfrm>
            <a:off x="131100" y="1471350"/>
            <a:ext cx="8582100" cy="3407700"/>
          </a:xfrm>
          <a:prstGeom prst="rect">
            <a:avLst/>
          </a:prstGeom>
          <a:solidFill>
            <a:srgbClr val="FFE599"/>
          </a:solidFill>
          <a:ln cap="flat" cmpd="sng" w="76200">
            <a:solidFill>
              <a:srgbClr val="000000"/>
            </a:solidFill>
            <a:prstDash val="dash"/>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200"/>
              <a:t>■</a:t>
            </a:r>
            <a:r>
              <a:rPr b="1" i="1" lang="en" sz="1200" u="sng">
                <a:latin typeface="Verdana"/>
                <a:ea typeface="Verdana"/>
                <a:cs typeface="Verdana"/>
                <a:sym typeface="Verdana"/>
              </a:rPr>
              <a:t>First step: Calorie requirement: </a:t>
            </a:r>
            <a:r>
              <a:rPr lang="en" sz="1200">
                <a:latin typeface="Verdana"/>
                <a:ea typeface="Verdana"/>
                <a:cs typeface="Verdana"/>
                <a:sym typeface="Verdana"/>
              </a:rPr>
              <a:t>For a </a:t>
            </a:r>
            <a:r>
              <a:rPr lang="en" sz="1200">
                <a:latin typeface="Verdana"/>
                <a:ea typeface="Verdana"/>
                <a:cs typeface="Verdana"/>
                <a:sym typeface="Verdana"/>
              </a:rPr>
              <a:t>65 kg sedentary </a:t>
            </a:r>
            <a:r>
              <a:rPr lang="en" sz="1200">
                <a:latin typeface="Verdana"/>
                <a:ea typeface="Verdana"/>
                <a:cs typeface="Verdana"/>
                <a:sym typeface="Verdana"/>
              </a:rPr>
              <a:t>man, The approximate energy requirement is 1950Kcal plus an additional allowance for specific dynamic action=195 kcal. Therefore, the total requirement is roughly 2145Kcal. </a:t>
            </a:r>
            <a:endParaRPr sz="1200">
              <a:latin typeface="Verdana"/>
              <a:ea typeface="Verdana"/>
              <a:cs typeface="Verdana"/>
              <a:sym typeface="Verdana"/>
            </a:endParaRPr>
          </a:p>
          <a:p>
            <a:pPr indent="0" lvl="0" marL="0" rtl="0" algn="l">
              <a:spcBef>
                <a:spcPts val="1200"/>
              </a:spcBef>
              <a:spcAft>
                <a:spcPts val="0"/>
              </a:spcAft>
              <a:buNone/>
            </a:pPr>
            <a:r>
              <a:rPr lang="en" sz="1200">
                <a:latin typeface="Verdana"/>
                <a:ea typeface="Verdana"/>
                <a:cs typeface="Verdana"/>
                <a:sym typeface="Verdana"/>
              </a:rPr>
              <a:t>■</a:t>
            </a:r>
            <a:r>
              <a:rPr b="1" i="1" lang="en" sz="1200" u="sng">
                <a:latin typeface="Verdana"/>
                <a:ea typeface="Verdana"/>
                <a:cs typeface="Verdana"/>
                <a:sym typeface="Verdana"/>
              </a:rPr>
              <a:t>Second step: Proximate principles: </a:t>
            </a:r>
            <a:r>
              <a:rPr lang="en" sz="1200">
                <a:latin typeface="Verdana"/>
                <a:ea typeface="Verdana"/>
                <a:cs typeface="Verdana"/>
                <a:sym typeface="Verdana"/>
              </a:rPr>
              <a:t>A person requires 55g proteins, giving 220Kcal of energy. The total requirement is 2000 KCal. Carbohydrates and fat should produce 1780Kcal. about 20% of total calories are supplied by fat, therefore, fat should supply 360K cal, which is about 40g fats. The calculation is based on the fact that 1g carbs produce 4kcal, 1g fat supplies 9kcal, and 1g protein gives 4kcal. </a:t>
            </a:r>
            <a:endParaRPr sz="1200">
              <a:latin typeface="Verdana"/>
              <a:ea typeface="Verdana"/>
              <a:cs typeface="Verdana"/>
              <a:sym typeface="Verdana"/>
            </a:endParaRPr>
          </a:p>
          <a:p>
            <a:pPr indent="0" lvl="0" marL="0" rtl="0" algn="l">
              <a:spcBef>
                <a:spcPts val="1200"/>
              </a:spcBef>
              <a:spcAft>
                <a:spcPts val="0"/>
              </a:spcAft>
              <a:buNone/>
            </a:pPr>
            <a:r>
              <a:rPr lang="en" sz="1200">
                <a:latin typeface="Verdana"/>
                <a:ea typeface="Verdana"/>
                <a:cs typeface="Verdana"/>
                <a:sym typeface="Verdana"/>
              </a:rPr>
              <a:t>■</a:t>
            </a:r>
            <a:r>
              <a:rPr b="1" i="1" lang="en" sz="1200" u="sng">
                <a:latin typeface="Verdana"/>
                <a:ea typeface="Verdana"/>
                <a:cs typeface="Verdana"/>
                <a:sym typeface="Verdana"/>
              </a:rPr>
              <a:t>Third Step: General composition of Food: </a:t>
            </a:r>
            <a:r>
              <a:rPr lang="en" sz="1200">
                <a:latin typeface="Verdana"/>
                <a:ea typeface="Verdana"/>
                <a:cs typeface="Verdana"/>
                <a:sym typeface="Verdana"/>
              </a:rPr>
              <a:t>Calculate how these proximate principles are supplied as common food stuffs. For the exercise, we should familiarize with the nutritive value of food stuffs.</a:t>
            </a:r>
            <a:endParaRPr sz="1200">
              <a:latin typeface="Verdana"/>
              <a:ea typeface="Verdana"/>
              <a:cs typeface="Verdana"/>
              <a:sym typeface="Verdana"/>
            </a:endParaRPr>
          </a:p>
          <a:p>
            <a:pPr indent="0" lvl="0" marL="0" rtl="0" algn="l">
              <a:spcBef>
                <a:spcPts val="1200"/>
              </a:spcBef>
              <a:spcAft>
                <a:spcPts val="1200"/>
              </a:spcAft>
              <a:buNone/>
            </a:pPr>
            <a:r>
              <a:rPr lang="en" sz="1200">
                <a:latin typeface="Verdana"/>
                <a:ea typeface="Verdana"/>
                <a:cs typeface="Verdana"/>
                <a:sym typeface="Verdana"/>
              </a:rPr>
              <a:t>■</a:t>
            </a:r>
            <a:r>
              <a:rPr b="1" i="1" lang="en" sz="1200" u="sng">
                <a:latin typeface="Verdana"/>
                <a:ea typeface="Verdana"/>
                <a:cs typeface="Verdana"/>
                <a:sym typeface="Verdana"/>
              </a:rPr>
              <a:t>Fourth step: Determine the food items: </a:t>
            </a:r>
            <a:r>
              <a:rPr lang="en" sz="1200">
                <a:latin typeface="Verdana"/>
                <a:ea typeface="Verdana"/>
                <a:cs typeface="Verdana"/>
                <a:sym typeface="Verdana"/>
              </a:rPr>
              <a:t>Knowing the requirement and nutritive value of food stuffs, it is possible to write down the items of food. A fundamental principle of dietetics is </a:t>
            </a:r>
            <a:r>
              <a:rPr b="1" lang="en" sz="1200">
                <a:latin typeface="Verdana"/>
                <a:ea typeface="Verdana"/>
                <a:cs typeface="Verdana"/>
                <a:sym typeface="Verdana"/>
              </a:rPr>
              <a:t>food exchange</a:t>
            </a:r>
            <a:r>
              <a:rPr lang="en" sz="1200">
                <a:latin typeface="Verdana"/>
                <a:ea typeface="Verdana"/>
                <a:cs typeface="Verdana"/>
                <a:sym typeface="Verdana"/>
              </a:rPr>
              <a:t>. It is very useful for calculation of proximate principles. Accordingly foods with similar nutrient composition are grouped together. </a:t>
            </a:r>
            <a:endParaRPr sz="1200">
              <a:latin typeface="Verdana"/>
              <a:ea typeface="Verdana"/>
              <a:cs typeface="Verdana"/>
              <a:sym typeface="Verdana"/>
            </a:endParaRPr>
          </a:p>
        </p:txBody>
      </p:sp>
      <p:sp>
        <p:nvSpPr>
          <p:cNvPr id="117" name="Google Shape;117;p18"/>
          <p:cNvSpPr txBox="1"/>
          <p:nvPr/>
        </p:nvSpPr>
        <p:spPr>
          <a:xfrm>
            <a:off x="890010" y="2074042"/>
            <a:ext cx="8582100" cy="39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pic>
        <p:nvPicPr>
          <p:cNvPr id="122" name="Google Shape;122;p19"/>
          <p:cNvPicPr preferRelativeResize="0"/>
          <p:nvPr/>
        </p:nvPicPr>
        <p:blipFill>
          <a:blip r:embed="rId3">
            <a:alphaModFix/>
          </a:blip>
          <a:stretch>
            <a:fillRect/>
          </a:stretch>
        </p:blipFill>
        <p:spPr>
          <a:xfrm>
            <a:off x="5213160" y="190450"/>
            <a:ext cx="3736201" cy="4762577"/>
          </a:xfrm>
          <a:prstGeom prst="rect">
            <a:avLst/>
          </a:prstGeom>
          <a:noFill/>
          <a:ln cap="flat" cmpd="sng" w="76200">
            <a:solidFill>
              <a:schemeClr val="dk2"/>
            </a:solidFill>
            <a:prstDash val="solid"/>
            <a:round/>
            <a:headEnd len="sm" w="sm" type="none"/>
            <a:tailEnd len="sm" w="sm" type="none"/>
          </a:ln>
        </p:spPr>
      </p:pic>
      <p:pic>
        <p:nvPicPr>
          <p:cNvPr id="123" name="Google Shape;123;p19"/>
          <p:cNvPicPr preferRelativeResize="0"/>
          <p:nvPr/>
        </p:nvPicPr>
        <p:blipFill>
          <a:blip r:embed="rId4">
            <a:alphaModFix/>
          </a:blip>
          <a:stretch>
            <a:fillRect/>
          </a:stretch>
        </p:blipFill>
        <p:spPr>
          <a:xfrm>
            <a:off x="311700" y="1458775"/>
            <a:ext cx="4551952" cy="3477300"/>
          </a:xfrm>
          <a:prstGeom prst="rect">
            <a:avLst/>
          </a:prstGeom>
          <a:noFill/>
          <a:ln cap="flat" cmpd="sng" w="38100">
            <a:solidFill>
              <a:schemeClr val="dk2"/>
            </a:solidFill>
            <a:prstDash val="solid"/>
            <a:round/>
            <a:headEnd len="sm" w="sm" type="none"/>
            <a:tailEnd len="sm" w="sm" type="none"/>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0"/>
          <p:cNvSpPr txBox="1"/>
          <p:nvPr>
            <p:ph type="title"/>
          </p:nvPr>
        </p:nvSpPr>
        <p:spPr>
          <a:xfrm>
            <a:off x="265500" y="179425"/>
            <a:ext cx="3095700" cy="4428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b="1" i="1" lang="en" sz="2300" u="sng"/>
              <a:t>Food Exchange Sys</a:t>
            </a:r>
            <a:r>
              <a:rPr b="1" i="1" lang="en" sz="2300" u="sng"/>
              <a:t>tem</a:t>
            </a:r>
            <a:r>
              <a:rPr lang="en" sz="2300"/>
              <a:t> : </a:t>
            </a:r>
            <a:endParaRPr i="1" sz="1000" u="sng">
              <a:latin typeface="Playfair Display"/>
              <a:ea typeface="Playfair Display"/>
              <a:cs typeface="Playfair Display"/>
              <a:sym typeface="Playfair Display"/>
            </a:endParaRPr>
          </a:p>
        </p:txBody>
      </p:sp>
      <p:sp>
        <p:nvSpPr>
          <p:cNvPr id="129" name="Google Shape;129;p20"/>
          <p:cNvSpPr txBox="1"/>
          <p:nvPr>
            <p:ph idx="1" type="subTitle"/>
          </p:nvPr>
        </p:nvSpPr>
        <p:spPr>
          <a:xfrm>
            <a:off x="265500" y="724201"/>
            <a:ext cx="4306500" cy="3695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000">
                <a:latin typeface="Times New Roman"/>
                <a:ea typeface="Times New Roman"/>
                <a:cs typeface="Times New Roman"/>
                <a:sym typeface="Times New Roman"/>
              </a:rPr>
              <a:t>Table 31.21 shows that one chapati or one Idli or 1 large slice of bread will give equal quantities of energy and proteins. They are nutritionally equivalent. Legume pulse exchange system is described in table 31.21</a:t>
            </a:r>
            <a:endParaRPr sz="1000">
              <a:latin typeface="Times New Roman"/>
              <a:ea typeface="Times New Roman"/>
              <a:cs typeface="Times New Roman"/>
              <a:sym typeface="Times New Roman"/>
            </a:endParaRPr>
          </a:p>
          <a:p>
            <a:pPr indent="0" lvl="0" marL="0" rtl="0" algn="ctr">
              <a:spcBef>
                <a:spcPts val="0"/>
              </a:spcBef>
              <a:spcAft>
                <a:spcPts val="0"/>
              </a:spcAft>
              <a:buNone/>
            </a:pPr>
            <a:r>
              <a:t/>
            </a:r>
            <a:endParaRPr sz="1000">
              <a:latin typeface="Times New Roman"/>
              <a:ea typeface="Times New Roman"/>
              <a:cs typeface="Times New Roman"/>
              <a:sym typeface="Times New Roman"/>
            </a:endParaRPr>
          </a:p>
          <a:p>
            <a:pPr indent="0" lvl="0" marL="0" rtl="0" algn="ctr">
              <a:spcBef>
                <a:spcPts val="0"/>
              </a:spcBef>
              <a:spcAft>
                <a:spcPts val="0"/>
              </a:spcAft>
              <a:buNone/>
            </a:pPr>
            <a:r>
              <a:rPr b="1" i="1" lang="en" sz="1000" u="sng">
                <a:latin typeface="Times New Roman"/>
                <a:ea typeface="Times New Roman"/>
                <a:cs typeface="Times New Roman"/>
                <a:sym typeface="Times New Roman"/>
              </a:rPr>
              <a:t>Mutual supplementation of Cereals-pulses</a:t>
            </a:r>
            <a:r>
              <a:rPr lang="en" sz="1000">
                <a:latin typeface="Times New Roman"/>
                <a:ea typeface="Times New Roman"/>
                <a:cs typeface="Times New Roman"/>
                <a:sym typeface="Times New Roman"/>
              </a:rPr>
              <a:t>: </a:t>
            </a:r>
            <a:endParaRPr sz="1000">
              <a:latin typeface="Times New Roman"/>
              <a:ea typeface="Times New Roman"/>
              <a:cs typeface="Times New Roman"/>
              <a:sym typeface="Times New Roman"/>
            </a:endParaRPr>
          </a:p>
          <a:p>
            <a:pPr indent="0" lvl="0" marL="0" rtl="0" algn="ctr">
              <a:spcBef>
                <a:spcPts val="0"/>
              </a:spcBef>
              <a:spcAft>
                <a:spcPts val="0"/>
              </a:spcAft>
              <a:buNone/>
            </a:pPr>
            <a:r>
              <a:t/>
            </a:r>
            <a:endParaRPr sz="1000">
              <a:latin typeface="Times New Roman"/>
              <a:ea typeface="Times New Roman"/>
              <a:cs typeface="Times New Roman"/>
              <a:sym typeface="Times New Roman"/>
            </a:endParaRPr>
          </a:p>
          <a:p>
            <a:pPr indent="0" lvl="0" marL="0" rtl="0" algn="ctr">
              <a:spcBef>
                <a:spcPts val="0"/>
              </a:spcBef>
              <a:spcAft>
                <a:spcPts val="0"/>
              </a:spcAft>
              <a:buNone/>
            </a:pPr>
            <a:r>
              <a:rPr lang="en" sz="1000">
                <a:latin typeface="Times New Roman"/>
                <a:ea typeface="Times New Roman"/>
                <a:cs typeface="Times New Roman"/>
                <a:sym typeface="Times New Roman"/>
              </a:rPr>
              <a:t>The protein content of purses is more than cereals, average Indian diet contains more cereals and hence proteins are mainly supplied by cereals but pulses give good quality proteins. </a:t>
            </a:r>
            <a:endParaRPr sz="1000">
              <a:latin typeface="Times New Roman"/>
              <a:ea typeface="Times New Roman"/>
              <a:cs typeface="Times New Roman"/>
              <a:sym typeface="Times New Roman"/>
            </a:endParaRPr>
          </a:p>
          <a:p>
            <a:pPr indent="0" lvl="0" marL="0" rtl="0" algn="ctr">
              <a:spcBef>
                <a:spcPts val="0"/>
              </a:spcBef>
              <a:spcAft>
                <a:spcPts val="0"/>
              </a:spcAft>
              <a:buNone/>
            </a:pPr>
            <a:r>
              <a:t/>
            </a:r>
            <a:endParaRPr sz="1000">
              <a:latin typeface="Times New Roman"/>
              <a:ea typeface="Times New Roman"/>
              <a:cs typeface="Times New Roman"/>
              <a:sym typeface="Times New Roman"/>
            </a:endParaRPr>
          </a:p>
          <a:p>
            <a:pPr indent="0" lvl="0" marL="0" rtl="0" algn="ctr">
              <a:spcBef>
                <a:spcPts val="0"/>
              </a:spcBef>
              <a:spcAft>
                <a:spcPts val="0"/>
              </a:spcAft>
              <a:buNone/>
            </a:pPr>
            <a:r>
              <a:rPr lang="en" sz="1000">
                <a:latin typeface="Times New Roman"/>
                <a:ea typeface="Times New Roman"/>
                <a:cs typeface="Times New Roman"/>
                <a:sym typeface="Times New Roman"/>
              </a:rPr>
              <a:t>A combination of cereals and pulses provide all essential amino acids (pulses are deficient in methionine and cereals lack lysine) An accepted formula is that the food should contain pulses and cereals in the ratio of 1:5 to produce provide good quality proteins.  </a:t>
            </a:r>
            <a:endParaRPr sz="1000">
              <a:latin typeface="Times New Roman"/>
              <a:ea typeface="Times New Roman"/>
              <a:cs typeface="Times New Roman"/>
              <a:sym typeface="Times New Roman"/>
            </a:endParaRPr>
          </a:p>
          <a:p>
            <a:pPr indent="0" lvl="0" marL="0" rtl="0" algn="ctr">
              <a:spcBef>
                <a:spcPts val="0"/>
              </a:spcBef>
              <a:spcAft>
                <a:spcPts val="0"/>
              </a:spcAft>
              <a:buNone/>
            </a:pPr>
            <a:r>
              <a:t/>
            </a:r>
            <a:endParaRPr sz="1000">
              <a:latin typeface="Times New Roman"/>
              <a:ea typeface="Times New Roman"/>
              <a:cs typeface="Times New Roman"/>
              <a:sym typeface="Times New Roman"/>
            </a:endParaRPr>
          </a:p>
          <a:p>
            <a:pPr indent="0" lvl="0" marL="0" rtl="0" algn="ctr">
              <a:spcBef>
                <a:spcPts val="0"/>
              </a:spcBef>
              <a:spcAft>
                <a:spcPts val="0"/>
              </a:spcAft>
              <a:buNone/>
            </a:pPr>
            <a:r>
              <a:rPr lang="en" sz="1000">
                <a:latin typeface="Times New Roman"/>
                <a:ea typeface="Times New Roman"/>
                <a:cs typeface="Times New Roman"/>
                <a:sym typeface="Times New Roman"/>
              </a:rPr>
              <a:t>Supplementing the cereals with animal proteins is certainly a good way to improve the quality but at a higher cost. Fruits and vegetables will provide vitamins and minerals. Vitamin A is available in ripe mango, papaya, carrot, beetroot and other leafy vegetables. Vitamin B complex may be supplied by cereals and green leafy vegetables. Major sources of calcium are milk, cereals, pulses, green leafy vegetables. Iron is mainly supplied by pulses, cereals, vegetables, meat and liver. Jaggery is a good source for iron. Jaggery is therefore superior to refined sugar, Especially for children. Milk is a very poor source for iron.</a:t>
            </a:r>
            <a:endParaRPr sz="1000">
              <a:latin typeface="Times New Roman"/>
              <a:ea typeface="Times New Roman"/>
              <a:cs typeface="Times New Roman"/>
              <a:sym typeface="Times New Roman"/>
            </a:endParaRPr>
          </a:p>
          <a:p>
            <a:pPr indent="0" lvl="0" marL="0" rtl="0" algn="ctr">
              <a:spcBef>
                <a:spcPts val="0"/>
              </a:spcBef>
              <a:spcAft>
                <a:spcPts val="0"/>
              </a:spcAft>
              <a:buNone/>
            </a:pPr>
            <a:r>
              <a:t/>
            </a:r>
            <a:endParaRPr sz="1000"/>
          </a:p>
        </p:txBody>
      </p:sp>
      <p:pic>
        <p:nvPicPr>
          <p:cNvPr id="130" name="Google Shape;130;p20"/>
          <p:cNvPicPr preferRelativeResize="0"/>
          <p:nvPr/>
        </p:nvPicPr>
        <p:blipFill>
          <a:blip r:embed="rId3">
            <a:alphaModFix/>
          </a:blip>
          <a:stretch>
            <a:fillRect/>
          </a:stretch>
        </p:blipFill>
        <p:spPr>
          <a:xfrm>
            <a:off x="4827425" y="2699225"/>
            <a:ext cx="4161175" cy="2378876"/>
          </a:xfrm>
          <a:prstGeom prst="rect">
            <a:avLst/>
          </a:prstGeom>
          <a:noFill/>
          <a:ln cap="flat" cmpd="sng" w="38100">
            <a:solidFill>
              <a:schemeClr val="dk2"/>
            </a:solidFill>
            <a:prstDash val="solid"/>
            <a:round/>
            <a:headEnd len="sm" w="sm" type="none"/>
            <a:tailEnd len="sm" w="sm" type="none"/>
          </a:ln>
        </p:spPr>
      </p:pic>
      <p:pic>
        <p:nvPicPr>
          <p:cNvPr id="131" name="Google Shape;131;p20"/>
          <p:cNvPicPr preferRelativeResize="0"/>
          <p:nvPr/>
        </p:nvPicPr>
        <p:blipFill rotWithShape="1">
          <a:blip r:embed="rId4">
            <a:alphaModFix/>
          </a:blip>
          <a:srcRect b="36499" l="0" r="0" t="0"/>
          <a:stretch/>
        </p:blipFill>
        <p:spPr>
          <a:xfrm>
            <a:off x="7508212" y="394488"/>
            <a:ext cx="1480376" cy="1293024"/>
          </a:xfrm>
          <a:prstGeom prst="rect">
            <a:avLst/>
          </a:prstGeom>
          <a:noFill/>
          <a:ln cap="flat" cmpd="sng" w="76200">
            <a:solidFill>
              <a:schemeClr val="dk2"/>
            </a:solidFill>
            <a:prstDash val="solid"/>
            <a:round/>
            <a:headEnd len="sm" w="sm" type="none"/>
            <a:tailEnd len="sm" w="sm" type="none"/>
          </a:ln>
        </p:spPr>
      </p:pic>
      <p:pic>
        <p:nvPicPr>
          <p:cNvPr id="132" name="Google Shape;132;p20"/>
          <p:cNvPicPr preferRelativeResize="0"/>
          <p:nvPr/>
        </p:nvPicPr>
        <p:blipFill rotWithShape="1">
          <a:blip r:embed="rId5">
            <a:alphaModFix/>
          </a:blip>
          <a:srcRect b="67191" l="0" r="0" t="0"/>
          <a:stretch/>
        </p:blipFill>
        <p:spPr>
          <a:xfrm>
            <a:off x="4827425" y="1599900"/>
            <a:ext cx="2425350" cy="971851"/>
          </a:xfrm>
          <a:prstGeom prst="rect">
            <a:avLst/>
          </a:prstGeom>
          <a:noFill/>
          <a:ln>
            <a:noFill/>
          </a:ln>
        </p:spPr>
      </p:pic>
      <p:pic>
        <p:nvPicPr>
          <p:cNvPr id="133" name="Google Shape;133;p20"/>
          <p:cNvPicPr preferRelativeResize="0"/>
          <p:nvPr/>
        </p:nvPicPr>
        <p:blipFill rotWithShape="1">
          <a:blip r:embed="rId5">
            <a:alphaModFix/>
          </a:blip>
          <a:srcRect b="5834" l="0" r="0" t="70955"/>
          <a:stretch/>
        </p:blipFill>
        <p:spPr>
          <a:xfrm>
            <a:off x="4827425" y="179426"/>
            <a:ext cx="2425350" cy="129299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pic>
        <p:nvPicPr>
          <p:cNvPr id="138" name="Google Shape;138;p21"/>
          <p:cNvPicPr preferRelativeResize="0"/>
          <p:nvPr/>
        </p:nvPicPr>
        <p:blipFill>
          <a:blip r:embed="rId3">
            <a:alphaModFix/>
          </a:blip>
          <a:stretch>
            <a:fillRect/>
          </a:stretch>
        </p:blipFill>
        <p:spPr>
          <a:xfrm>
            <a:off x="6233188" y="234689"/>
            <a:ext cx="2543324" cy="1839175"/>
          </a:xfrm>
          <a:prstGeom prst="rect">
            <a:avLst/>
          </a:prstGeom>
          <a:noFill/>
          <a:ln cap="flat" cmpd="sng" w="76200">
            <a:solidFill>
              <a:srgbClr val="000000"/>
            </a:solidFill>
            <a:prstDash val="solid"/>
            <a:round/>
            <a:headEnd len="sm" w="sm" type="none"/>
            <a:tailEnd len="sm" w="sm" type="none"/>
          </a:ln>
        </p:spPr>
      </p:pic>
      <p:sp>
        <p:nvSpPr>
          <p:cNvPr id="139" name="Google Shape;139;p21"/>
          <p:cNvSpPr txBox="1"/>
          <p:nvPr/>
        </p:nvSpPr>
        <p:spPr>
          <a:xfrm>
            <a:off x="4572000" y="2249875"/>
            <a:ext cx="4572000" cy="2195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Times New Roman"/>
                <a:ea typeface="Times New Roman"/>
                <a:cs typeface="Times New Roman"/>
                <a:sym typeface="Times New Roman"/>
              </a:rPr>
              <a:t>Dietary restrictions are crucial for individuals with special health conditions such as diabetes, celiac disease, food allergies, and heart disease. These restrictions help manage the condition and promote overall well-being. It's essential to consult a healthcare professional when implementing dietary changes to ensure they are safe and effective. Healthcare professionals can provide personalized guidance, monitor progress, and make adjustm</a:t>
            </a:r>
            <a:r>
              <a:rPr lang="en" sz="1200">
                <a:latin typeface="Times New Roman"/>
                <a:ea typeface="Times New Roman"/>
                <a:cs typeface="Times New Roman"/>
                <a:sym typeface="Times New Roman"/>
              </a:rPr>
              <a:t>ents a</a:t>
            </a:r>
            <a:r>
              <a:rPr lang="en" sz="1200">
                <a:latin typeface="Times New Roman"/>
                <a:ea typeface="Times New Roman"/>
                <a:cs typeface="Times New Roman"/>
                <a:sym typeface="Times New Roman"/>
              </a:rPr>
              <a:t>s needed. This collaboration helps individuals make informed choices and maintain their health while accommodating their specific dietary needs.</a:t>
            </a:r>
            <a:endParaRPr sz="1200">
              <a:latin typeface="Times New Roman"/>
              <a:ea typeface="Times New Roman"/>
              <a:cs typeface="Times New Roman"/>
              <a:sym typeface="Times New Roman"/>
            </a:endParaRPr>
          </a:p>
        </p:txBody>
      </p:sp>
      <p:sp>
        <p:nvSpPr>
          <p:cNvPr id="140" name="Google Shape;140;p21"/>
          <p:cNvSpPr txBox="1"/>
          <p:nvPr/>
        </p:nvSpPr>
        <p:spPr>
          <a:xfrm>
            <a:off x="2317422" y="119625"/>
            <a:ext cx="2148000" cy="896700"/>
          </a:xfrm>
          <a:prstGeom prst="rect">
            <a:avLst/>
          </a:prstGeom>
          <a:solidFill>
            <a:srgbClr val="351C75"/>
          </a:solidFill>
          <a:ln cap="flat" cmpd="sng" w="76200">
            <a:solidFill>
              <a:srgbClr val="FFFFFF"/>
            </a:solidFill>
            <a:prstDash val="solid"/>
            <a:round/>
            <a:headEnd len="sm" w="sm" type="none"/>
            <a:tailEnd len="sm" w="sm" type="none"/>
          </a:ln>
        </p:spPr>
        <p:txBody>
          <a:bodyPr anchorCtr="0" anchor="t" bIns="91425" lIns="91425" spcFirstLastPara="1" rIns="91425" wrap="square" tIns="91425">
            <a:spAutoFit/>
          </a:bodyPr>
          <a:lstStyle/>
          <a:p>
            <a:pPr indent="0" lvl="0" marL="0" rtl="0" algn="r">
              <a:spcBef>
                <a:spcPts val="0"/>
              </a:spcBef>
              <a:spcAft>
                <a:spcPts val="0"/>
              </a:spcAft>
              <a:buNone/>
            </a:pPr>
            <a:r>
              <a:rPr lang="en" sz="2300">
                <a:solidFill>
                  <a:srgbClr val="FFFFFF"/>
                </a:solidFill>
                <a:latin typeface="Times New Roman"/>
                <a:ea typeface="Times New Roman"/>
                <a:cs typeface="Times New Roman"/>
                <a:sym typeface="Times New Roman"/>
              </a:rPr>
              <a:t>Dietary Restrictions </a:t>
            </a:r>
            <a:endParaRPr sz="2300">
              <a:solidFill>
                <a:srgbClr val="FFFFFF"/>
              </a:solidFill>
              <a:latin typeface="Times New Roman"/>
              <a:ea typeface="Times New Roman"/>
              <a:cs typeface="Times New Roman"/>
              <a:sym typeface="Times New Roman"/>
            </a:endParaRPr>
          </a:p>
        </p:txBody>
      </p:sp>
      <p:sp>
        <p:nvSpPr>
          <p:cNvPr id="141" name="Google Shape;141;p21"/>
          <p:cNvSpPr/>
          <p:nvPr/>
        </p:nvSpPr>
        <p:spPr>
          <a:xfrm rot="5400000">
            <a:off x="4287073" y="740725"/>
            <a:ext cx="1687500" cy="1330800"/>
          </a:xfrm>
          <a:prstGeom prst="bentArrow">
            <a:avLst>
              <a:gd fmla="val 25000" name="adj1"/>
              <a:gd fmla="val 25000" name="adj2"/>
              <a:gd fmla="val 25000"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21"/>
          <p:cNvSpPr txBox="1"/>
          <p:nvPr/>
        </p:nvSpPr>
        <p:spPr>
          <a:xfrm>
            <a:off x="0" y="1764233"/>
            <a:ext cx="4572000" cy="2301000"/>
          </a:xfrm>
          <a:prstGeom prst="rect">
            <a:avLst/>
          </a:prstGeom>
          <a:solidFill>
            <a:srgbClr val="000000"/>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Comic Sans MS"/>
                <a:ea typeface="Comic Sans MS"/>
                <a:cs typeface="Comic Sans MS"/>
                <a:sym typeface="Comic Sans MS"/>
              </a:rPr>
              <a:t>Consumption of alcohol and caffeine should be approached with moderation and responsibility for overall health and well-being. Here are some recommendations:</a:t>
            </a:r>
            <a:endParaRPr>
              <a:solidFill>
                <a:srgbClr val="FFFFFF"/>
              </a:solidFill>
              <a:latin typeface="Comic Sans MS"/>
              <a:ea typeface="Comic Sans MS"/>
              <a:cs typeface="Comic Sans MS"/>
              <a:sym typeface="Comic Sans MS"/>
            </a:endParaRPr>
          </a:p>
          <a:p>
            <a:pPr indent="-317500" lvl="0" marL="457200" rtl="0" algn="l">
              <a:spcBef>
                <a:spcPts val="0"/>
              </a:spcBef>
              <a:spcAft>
                <a:spcPts val="0"/>
              </a:spcAft>
              <a:buClr>
                <a:srgbClr val="FFFFFF"/>
              </a:buClr>
              <a:buSzPts val="1400"/>
              <a:buFont typeface="Comic Sans MS"/>
              <a:buAutoNum type="arabicPeriod"/>
            </a:pPr>
            <a:r>
              <a:rPr lang="en">
                <a:solidFill>
                  <a:srgbClr val="FFFFFF"/>
                </a:solidFill>
                <a:latin typeface="Comic Sans MS"/>
                <a:ea typeface="Comic Sans MS"/>
                <a:cs typeface="Comic Sans MS"/>
                <a:sym typeface="Comic Sans MS"/>
              </a:rPr>
              <a:t>Know your limits</a:t>
            </a:r>
            <a:endParaRPr>
              <a:solidFill>
                <a:srgbClr val="FFFFFF"/>
              </a:solidFill>
              <a:latin typeface="Comic Sans MS"/>
              <a:ea typeface="Comic Sans MS"/>
              <a:cs typeface="Comic Sans MS"/>
              <a:sym typeface="Comic Sans MS"/>
            </a:endParaRPr>
          </a:p>
          <a:p>
            <a:pPr indent="-317500" lvl="0" marL="457200" rtl="0" algn="l">
              <a:spcBef>
                <a:spcPts val="0"/>
              </a:spcBef>
              <a:spcAft>
                <a:spcPts val="0"/>
              </a:spcAft>
              <a:buClr>
                <a:srgbClr val="FFFFFF"/>
              </a:buClr>
              <a:buSzPts val="1400"/>
              <a:buFont typeface="Comic Sans MS"/>
              <a:buAutoNum type="arabicPeriod"/>
            </a:pPr>
            <a:r>
              <a:rPr lang="en">
                <a:solidFill>
                  <a:srgbClr val="FFFFFF"/>
                </a:solidFill>
                <a:latin typeface="Comic Sans MS"/>
                <a:ea typeface="Comic Sans MS"/>
                <a:cs typeface="Comic Sans MS"/>
                <a:sym typeface="Comic Sans MS"/>
              </a:rPr>
              <a:t>Stay hydrated</a:t>
            </a:r>
            <a:endParaRPr>
              <a:solidFill>
                <a:srgbClr val="FFFFFF"/>
              </a:solidFill>
              <a:latin typeface="Comic Sans MS"/>
              <a:ea typeface="Comic Sans MS"/>
              <a:cs typeface="Comic Sans MS"/>
              <a:sym typeface="Comic Sans MS"/>
            </a:endParaRPr>
          </a:p>
          <a:p>
            <a:pPr indent="-317500" lvl="0" marL="457200" rtl="0" algn="l">
              <a:spcBef>
                <a:spcPts val="0"/>
              </a:spcBef>
              <a:spcAft>
                <a:spcPts val="0"/>
              </a:spcAft>
              <a:buClr>
                <a:srgbClr val="FFFFFF"/>
              </a:buClr>
              <a:buSzPts val="1400"/>
              <a:buFont typeface="Comic Sans MS"/>
              <a:buAutoNum type="arabicPeriod"/>
            </a:pPr>
            <a:r>
              <a:rPr lang="en">
                <a:solidFill>
                  <a:srgbClr val="FFFFFF"/>
                </a:solidFill>
                <a:latin typeface="Comic Sans MS"/>
                <a:ea typeface="Comic Sans MS"/>
                <a:cs typeface="Comic Sans MS"/>
                <a:sym typeface="Comic Sans MS"/>
              </a:rPr>
              <a:t>Avoid binge drinking</a:t>
            </a:r>
            <a:endParaRPr>
              <a:solidFill>
                <a:srgbClr val="FFFFFF"/>
              </a:solidFill>
              <a:latin typeface="Comic Sans MS"/>
              <a:ea typeface="Comic Sans MS"/>
              <a:cs typeface="Comic Sans MS"/>
              <a:sym typeface="Comic Sans MS"/>
            </a:endParaRPr>
          </a:p>
          <a:p>
            <a:pPr indent="-317500" lvl="0" marL="457200" rtl="0" algn="l">
              <a:spcBef>
                <a:spcPts val="0"/>
              </a:spcBef>
              <a:spcAft>
                <a:spcPts val="0"/>
              </a:spcAft>
              <a:buClr>
                <a:srgbClr val="FFFFFF"/>
              </a:buClr>
              <a:buSzPts val="1400"/>
              <a:buFont typeface="Comic Sans MS"/>
              <a:buAutoNum type="arabicPeriod"/>
            </a:pPr>
            <a:r>
              <a:rPr lang="en">
                <a:solidFill>
                  <a:srgbClr val="FFFFFF"/>
                </a:solidFill>
                <a:latin typeface="Comic Sans MS"/>
                <a:ea typeface="Comic Sans MS"/>
                <a:cs typeface="Comic Sans MS"/>
                <a:sym typeface="Comic Sans MS"/>
              </a:rPr>
              <a:t>Never drink and drive</a:t>
            </a:r>
            <a:endParaRPr>
              <a:solidFill>
                <a:srgbClr val="FFFFFF"/>
              </a:solidFill>
              <a:latin typeface="Comic Sans MS"/>
              <a:ea typeface="Comic Sans MS"/>
              <a:cs typeface="Comic Sans MS"/>
              <a:sym typeface="Comic Sans MS"/>
            </a:endParaRPr>
          </a:p>
          <a:p>
            <a:pPr indent="-317500" lvl="0" marL="457200" rtl="0" algn="l">
              <a:spcBef>
                <a:spcPts val="0"/>
              </a:spcBef>
              <a:spcAft>
                <a:spcPts val="0"/>
              </a:spcAft>
              <a:buClr>
                <a:srgbClr val="FFFFFF"/>
              </a:buClr>
              <a:buSzPts val="1400"/>
              <a:buFont typeface="Comic Sans MS"/>
              <a:buAutoNum type="arabicPeriod"/>
            </a:pPr>
            <a:r>
              <a:rPr lang="en">
                <a:solidFill>
                  <a:srgbClr val="FFFFFF"/>
                </a:solidFill>
                <a:latin typeface="Comic Sans MS"/>
                <a:ea typeface="Comic Sans MS"/>
                <a:cs typeface="Comic Sans MS"/>
                <a:sym typeface="Comic Sans MS"/>
              </a:rPr>
              <a:t>Respect legal drinking age</a:t>
            </a:r>
            <a:endParaRPr>
              <a:solidFill>
                <a:srgbClr val="FFFFFF"/>
              </a:solidFill>
              <a:latin typeface="Comic Sans MS"/>
              <a:ea typeface="Comic Sans MS"/>
              <a:cs typeface="Comic Sans MS"/>
              <a:sym typeface="Comic Sans MS"/>
            </a:endParaRPr>
          </a:p>
          <a:p>
            <a:pPr indent="0" lvl="0" marL="0" rtl="0" algn="l">
              <a:spcBef>
                <a:spcPts val="0"/>
              </a:spcBef>
              <a:spcAft>
                <a:spcPts val="0"/>
              </a:spcAft>
              <a:buNone/>
            </a:pPr>
            <a:r>
              <a:t/>
            </a:r>
            <a:endParaRPr>
              <a:solidFill>
                <a:srgbClr val="FFFFFF"/>
              </a:solidFill>
              <a:latin typeface="Comic Sans MS"/>
              <a:ea typeface="Comic Sans MS"/>
              <a:cs typeface="Comic Sans MS"/>
              <a:sym typeface="Comic Sans M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2"/>
          <p:cNvSpPr txBox="1"/>
          <p:nvPr>
            <p:ph type="title"/>
          </p:nvPr>
        </p:nvSpPr>
        <p:spPr>
          <a:xfrm>
            <a:off x="311700" y="242400"/>
            <a:ext cx="8520600" cy="733500"/>
          </a:xfrm>
          <a:prstGeom prst="rect">
            <a:avLst/>
          </a:prstGeom>
          <a:solidFill>
            <a:srgbClr val="D5A6BD"/>
          </a:solidFill>
          <a:ln cap="flat" cmpd="sng" w="76200">
            <a:solidFill>
              <a:srgbClr val="000000"/>
            </a:solidFill>
            <a:prstDash val="solid"/>
            <a:round/>
            <a:headEnd len="sm" w="sm" type="none"/>
            <a:tailEnd len="sm" w="sm" type="none"/>
          </a:ln>
        </p:spPr>
        <p:txBody>
          <a:bodyPr anchorCtr="0" anchor="b" bIns="91425" lIns="91425" spcFirstLastPara="1" rIns="91425" wrap="square" tIns="91425">
            <a:normAutofit/>
          </a:bodyPr>
          <a:lstStyle/>
          <a:p>
            <a:pPr indent="0" lvl="0" marL="0" rtl="0" algn="l">
              <a:spcBef>
                <a:spcPts val="0"/>
              </a:spcBef>
              <a:spcAft>
                <a:spcPts val="0"/>
              </a:spcAft>
              <a:buNone/>
            </a:pPr>
            <a:r>
              <a:rPr lang="en"/>
              <a:t>Maintaining healthy habits- for optimal health</a:t>
            </a:r>
            <a:endParaRPr/>
          </a:p>
        </p:txBody>
      </p:sp>
      <p:sp>
        <p:nvSpPr>
          <p:cNvPr id="148" name="Google Shape;148;p22"/>
          <p:cNvSpPr txBox="1"/>
          <p:nvPr/>
        </p:nvSpPr>
        <p:spPr>
          <a:xfrm>
            <a:off x="311700" y="1192775"/>
            <a:ext cx="8520600" cy="3474900"/>
          </a:xfrm>
          <a:prstGeom prst="rect">
            <a:avLst/>
          </a:prstGeom>
          <a:solidFill>
            <a:srgbClr val="FFD966"/>
          </a:solidFill>
          <a:ln cap="flat" cmpd="sng" w="38100">
            <a:solidFill>
              <a:srgbClr val="000000"/>
            </a:solidFill>
            <a:prstDash val="dashDot"/>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100">
                <a:latin typeface="Lobster"/>
                <a:ea typeface="Lobster"/>
                <a:cs typeface="Lobster"/>
                <a:sym typeface="Lobster"/>
              </a:rPr>
              <a:t>A healthy diet and regular physical activity are key components of a holistic approach to health. They complement each other in various ways:</a:t>
            </a:r>
            <a:endParaRPr sz="1100">
              <a:latin typeface="Lobster"/>
              <a:ea typeface="Lobster"/>
              <a:cs typeface="Lobster"/>
              <a:sym typeface="Lobster"/>
            </a:endParaRPr>
          </a:p>
          <a:p>
            <a:pPr indent="0" lvl="0" marL="0" rtl="0" algn="l">
              <a:spcBef>
                <a:spcPts val="0"/>
              </a:spcBef>
              <a:spcAft>
                <a:spcPts val="0"/>
              </a:spcAft>
              <a:buNone/>
            </a:pPr>
            <a:r>
              <a:t/>
            </a:r>
            <a:endParaRPr sz="1100">
              <a:latin typeface="Lobster"/>
              <a:ea typeface="Lobster"/>
              <a:cs typeface="Lobster"/>
              <a:sym typeface="Lobster"/>
            </a:endParaRPr>
          </a:p>
          <a:p>
            <a:pPr indent="0" lvl="0" marL="0" rtl="0" algn="l">
              <a:spcBef>
                <a:spcPts val="0"/>
              </a:spcBef>
              <a:spcAft>
                <a:spcPts val="0"/>
              </a:spcAft>
              <a:buNone/>
            </a:pPr>
            <a:r>
              <a:rPr lang="en" sz="1100">
                <a:latin typeface="Lobster"/>
                <a:ea typeface="Lobster"/>
                <a:cs typeface="Lobster"/>
                <a:sym typeface="Lobster"/>
              </a:rPr>
              <a:t>1. Weight Management: A balanced diet and exercise help maintain a healthy weight, reducing the risk of obesity-related diseases.</a:t>
            </a:r>
            <a:endParaRPr sz="1100">
              <a:latin typeface="Lobster"/>
              <a:ea typeface="Lobster"/>
              <a:cs typeface="Lobster"/>
              <a:sym typeface="Lobster"/>
            </a:endParaRPr>
          </a:p>
          <a:p>
            <a:pPr indent="0" lvl="0" marL="0" rtl="0" algn="l">
              <a:spcBef>
                <a:spcPts val="0"/>
              </a:spcBef>
              <a:spcAft>
                <a:spcPts val="0"/>
              </a:spcAft>
              <a:buNone/>
            </a:pPr>
            <a:r>
              <a:t/>
            </a:r>
            <a:endParaRPr sz="1100">
              <a:latin typeface="Lobster"/>
              <a:ea typeface="Lobster"/>
              <a:cs typeface="Lobster"/>
              <a:sym typeface="Lobster"/>
            </a:endParaRPr>
          </a:p>
          <a:p>
            <a:pPr indent="0" lvl="0" marL="0" rtl="0" algn="l">
              <a:spcBef>
                <a:spcPts val="0"/>
              </a:spcBef>
              <a:spcAft>
                <a:spcPts val="0"/>
              </a:spcAft>
              <a:buNone/>
            </a:pPr>
            <a:r>
              <a:rPr lang="en" sz="1100">
                <a:latin typeface="Lobster"/>
                <a:ea typeface="Lobster"/>
                <a:cs typeface="Lobster"/>
                <a:sym typeface="Lobster"/>
              </a:rPr>
              <a:t>2. Cardiovascular Health: Regular physical activity strengthens the heart, while a healthy diet low in saturated fats and sodium supports cardiovascular health.</a:t>
            </a:r>
            <a:endParaRPr sz="1100">
              <a:latin typeface="Lobster"/>
              <a:ea typeface="Lobster"/>
              <a:cs typeface="Lobster"/>
              <a:sym typeface="Lobster"/>
            </a:endParaRPr>
          </a:p>
          <a:p>
            <a:pPr indent="0" lvl="0" marL="0" rtl="0" algn="l">
              <a:spcBef>
                <a:spcPts val="0"/>
              </a:spcBef>
              <a:spcAft>
                <a:spcPts val="0"/>
              </a:spcAft>
              <a:buNone/>
            </a:pPr>
            <a:r>
              <a:t/>
            </a:r>
            <a:endParaRPr sz="1100">
              <a:latin typeface="Lobster"/>
              <a:ea typeface="Lobster"/>
              <a:cs typeface="Lobster"/>
              <a:sym typeface="Lobster"/>
            </a:endParaRPr>
          </a:p>
          <a:p>
            <a:pPr indent="0" lvl="0" marL="0" rtl="0" algn="l">
              <a:spcBef>
                <a:spcPts val="0"/>
              </a:spcBef>
              <a:spcAft>
                <a:spcPts val="0"/>
              </a:spcAft>
              <a:buNone/>
            </a:pPr>
            <a:r>
              <a:rPr lang="en" sz="1100">
                <a:latin typeface="Lobster"/>
                <a:ea typeface="Lobster"/>
                <a:cs typeface="Lobster"/>
                <a:sym typeface="Lobster"/>
              </a:rPr>
              <a:t>3. Energy Levels: Proper nutrition provides the energy needed for physical activity, enhancing overall vitality.</a:t>
            </a:r>
            <a:endParaRPr sz="1100">
              <a:latin typeface="Lobster"/>
              <a:ea typeface="Lobster"/>
              <a:cs typeface="Lobster"/>
              <a:sym typeface="Lobster"/>
            </a:endParaRPr>
          </a:p>
          <a:p>
            <a:pPr indent="0" lvl="0" marL="0" rtl="0" algn="l">
              <a:spcBef>
                <a:spcPts val="0"/>
              </a:spcBef>
              <a:spcAft>
                <a:spcPts val="0"/>
              </a:spcAft>
              <a:buNone/>
            </a:pPr>
            <a:r>
              <a:t/>
            </a:r>
            <a:endParaRPr sz="1100">
              <a:latin typeface="Lobster"/>
              <a:ea typeface="Lobster"/>
              <a:cs typeface="Lobster"/>
              <a:sym typeface="Lobster"/>
            </a:endParaRPr>
          </a:p>
          <a:p>
            <a:pPr indent="0" lvl="0" marL="0" rtl="0" algn="l">
              <a:spcBef>
                <a:spcPts val="0"/>
              </a:spcBef>
              <a:spcAft>
                <a:spcPts val="0"/>
              </a:spcAft>
              <a:buNone/>
            </a:pPr>
            <a:r>
              <a:rPr lang="en" sz="1100">
                <a:latin typeface="Lobster"/>
                <a:ea typeface="Lobster"/>
                <a:cs typeface="Lobster"/>
                <a:sym typeface="Lobster"/>
              </a:rPr>
              <a:t>4. Mental Health: Exercise releases endorphins, improving mood, while a nutritious diet can support brain function and mental well-being.</a:t>
            </a:r>
            <a:endParaRPr sz="1100">
              <a:latin typeface="Lobster"/>
              <a:ea typeface="Lobster"/>
              <a:cs typeface="Lobster"/>
              <a:sym typeface="Lobster"/>
            </a:endParaRPr>
          </a:p>
          <a:p>
            <a:pPr indent="0" lvl="0" marL="0" rtl="0" algn="l">
              <a:spcBef>
                <a:spcPts val="0"/>
              </a:spcBef>
              <a:spcAft>
                <a:spcPts val="0"/>
              </a:spcAft>
              <a:buNone/>
            </a:pPr>
            <a:r>
              <a:t/>
            </a:r>
            <a:endParaRPr sz="1100">
              <a:latin typeface="Lobster"/>
              <a:ea typeface="Lobster"/>
              <a:cs typeface="Lobster"/>
              <a:sym typeface="Lobster"/>
            </a:endParaRPr>
          </a:p>
          <a:p>
            <a:pPr indent="0" lvl="0" marL="0" rtl="0" algn="l">
              <a:spcBef>
                <a:spcPts val="0"/>
              </a:spcBef>
              <a:spcAft>
                <a:spcPts val="0"/>
              </a:spcAft>
              <a:buNone/>
            </a:pPr>
            <a:r>
              <a:rPr lang="en" sz="1100">
                <a:latin typeface="Lobster"/>
                <a:ea typeface="Lobster"/>
                <a:cs typeface="Lobster"/>
                <a:sym typeface="Lobster"/>
              </a:rPr>
              <a:t>5. Disease Prevention: A combined approach can help prevent chronic conditions like diabetes, heart disease, and certain cancers.</a:t>
            </a:r>
            <a:endParaRPr sz="1100">
              <a:latin typeface="Lobster"/>
              <a:ea typeface="Lobster"/>
              <a:cs typeface="Lobster"/>
              <a:sym typeface="Lobster"/>
            </a:endParaRPr>
          </a:p>
          <a:p>
            <a:pPr indent="0" lvl="0" marL="0" rtl="0" algn="l">
              <a:spcBef>
                <a:spcPts val="0"/>
              </a:spcBef>
              <a:spcAft>
                <a:spcPts val="0"/>
              </a:spcAft>
              <a:buNone/>
            </a:pPr>
            <a:r>
              <a:t/>
            </a:r>
            <a:endParaRPr sz="1100">
              <a:latin typeface="Lobster"/>
              <a:ea typeface="Lobster"/>
              <a:cs typeface="Lobster"/>
              <a:sym typeface="Lobster"/>
            </a:endParaRPr>
          </a:p>
          <a:p>
            <a:pPr indent="0" lvl="0" marL="0" rtl="0" algn="l">
              <a:spcBef>
                <a:spcPts val="0"/>
              </a:spcBef>
              <a:spcAft>
                <a:spcPts val="0"/>
              </a:spcAft>
              <a:buNone/>
            </a:pPr>
            <a:r>
              <a:rPr lang="en" sz="1100">
                <a:latin typeface="Lobster"/>
                <a:ea typeface="Lobster"/>
                <a:cs typeface="Lobster"/>
                <a:sym typeface="Lobster"/>
              </a:rPr>
              <a:t>6. Muscle and Bone Health: Exercise, particularly weight-bearing activities, supports muscle and bone strength, and a balanced diet provides essential nutrients for these tissues.</a:t>
            </a:r>
            <a:endParaRPr sz="1100">
              <a:latin typeface="Lobster"/>
              <a:ea typeface="Lobster"/>
              <a:cs typeface="Lobster"/>
              <a:sym typeface="Lobster"/>
            </a:endParaRPr>
          </a:p>
          <a:p>
            <a:pPr indent="0" lvl="0" marL="0" rtl="0" algn="l">
              <a:spcBef>
                <a:spcPts val="0"/>
              </a:spcBef>
              <a:spcAft>
                <a:spcPts val="0"/>
              </a:spcAft>
              <a:buNone/>
            </a:pPr>
            <a:r>
              <a:t/>
            </a:r>
            <a:endParaRPr sz="1100">
              <a:latin typeface="Lobster"/>
              <a:ea typeface="Lobster"/>
              <a:cs typeface="Lobster"/>
              <a:sym typeface="Lobster"/>
            </a:endParaRPr>
          </a:p>
          <a:p>
            <a:pPr indent="0" lvl="0" marL="0" rtl="0" algn="l">
              <a:spcBef>
                <a:spcPts val="0"/>
              </a:spcBef>
              <a:spcAft>
                <a:spcPts val="0"/>
              </a:spcAft>
              <a:buNone/>
            </a:pPr>
            <a:r>
              <a:rPr lang="en" sz="1100">
                <a:latin typeface="Lobster"/>
                <a:ea typeface="Lobster"/>
                <a:cs typeface="Lobster"/>
                <a:sym typeface="Lobster"/>
              </a:rPr>
              <a:t>7. Longevity: The synergy of diet and exercise can contribute to a longer, healthier life.</a:t>
            </a:r>
            <a:endParaRPr sz="1100">
              <a:latin typeface="Lobster"/>
              <a:ea typeface="Lobster"/>
              <a:cs typeface="Lobster"/>
              <a:sym typeface="Lobster"/>
            </a:endParaRPr>
          </a:p>
          <a:p>
            <a:pPr indent="0" lvl="0" marL="0" rtl="0" algn="l">
              <a:spcBef>
                <a:spcPts val="0"/>
              </a:spcBef>
              <a:spcAft>
                <a:spcPts val="0"/>
              </a:spcAft>
              <a:buNone/>
            </a:pPr>
            <a:r>
              <a:t/>
            </a:r>
            <a:endParaRPr sz="1100">
              <a:latin typeface="Lobster"/>
              <a:ea typeface="Lobster"/>
              <a:cs typeface="Lobster"/>
              <a:sym typeface="Lobster"/>
            </a:endParaRPr>
          </a:p>
          <a:p>
            <a:pPr indent="0" lvl="0" marL="0" rtl="0" algn="l">
              <a:spcBef>
                <a:spcPts val="0"/>
              </a:spcBef>
              <a:spcAft>
                <a:spcPts val="0"/>
              </a:spcAft>
              <a:buNone/>
            </a:pPr>
            <a:r>
              <a:rPr lang="en" sz="1100">
                <a:latin typeface="Lobster"/>
                <a:ea typeface="Lobster"/>
                <a:cs typeface="Lobster"/>
                <a:sym typeface="Lobster"/>
              </a:rPr>
              <a:t>To achieve optimal health, it's important to strike a balance between the two, making them integral parts of your lifestyle.</a:t>
            </a:r>
            <a:endParaRPr sz="1100">
              <a:latin typeface="Lobster"/>
              <a:ea typeface="Lobster"/>
              <a:cs typeface="Lobster"/>
              <a:sym typeface="Lobste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3"/>
          <p:cNvSpPr txBox="1"/>
          <p:nvPr>
            <p:ph type="ctrTitle"/>
          </p:nvPr>
        </p:nvSpPr>
        <p:spPr>
          <a:xfrm>
            <a:off x="430800" y="3088405"/>
            <a:ext cx="8282400" cy="1808100"/>
          </a:xfrm>
          <a:prstGeom prst="rect">
            <a:avLst/>
          </a:prstGeom>
          <a:solidFill>
            <a:srgbClr val="76A5AF"/>
          </a:solidFill>
          <a:ln cap="flat" cmpd="sng" w="38100">
            <a:solidFill>
              <a:srgbClr val="000000"/>
            </a:solidFill>
            <a:prstDash val="lgDashDot"/>
            <a:round/>
            <a:headEnd len="sm" w="sm" type="none"/>
            <a:tailEnd len="sm" w="sm" type="none"/>
          </a:ln>
        </p:spPr>
        <p:txBody>
          <a:bodyPr anchorCtr="0" anchor="b" bIns="91425" lIns="91425" spcFirstLastPara="1" rIns="91425" wrap="square" tIns="91425">
            <a:normAutofit/>
          </a:bodyPr>
          <a:lstStyle/>
          <a:p>
            <a:pPr indent="0" lvl="0" marL="0" rtl="0" algn="l">
              <a:spcBef>
                <a:spcPts val="0"/>
              </a:spcBef>
              <a:spcAft>
                <a:spcPts val="0"/>
              </a:spcAft>
              <a:buNone/>
            </a:pPr>
            <a:r>
              <a:rPr b="1" i="1" lang="en" sz="2400" u="sng"/>
              <a:t>PRESCRIBING A NORMAL DIET: </a:t>
            </a:r>
            <a:r>
              <a:rPr lang="en" sz="1600"/>
              <a:t>Now We can assemble this knowledge to prepare a diet. To suit the requirements, the result is given in the table. This will satisfy the requirements regarding protein. (55 g), fats (40 g), calories (2000 kcal), calcium (1000 mg) and iron, (25 mg). Cereals-pulses ratio is maintained at 5 to 1 when calories alone are to be increased as in case of a person having severe muscular exercise, tubers and roots will serve the purpose. The total quantities of principles thus calculated are divided into breakfast, lunch, and supper- three meals per day.</a:t>
            </a:r>
            <a:endParaRPr sz="1600"/>
          </a:p>
        </p:txBody>
      </p:sp>
      <p:pic>
        <p:nvPicPr>
          <p:cNvPr id="154" name="Google Shape;154;p23"/>
          <p:cNvPicPr preferRelativeResize="0"/>
          <p:nvPr/>
        </p:nvPicPr>
        <p:blipFill>
          <a:blip r:embed="rId3">
            <a:alphaModFix/>
          </a:blip>
          <a:stretch>
            <a:fillRect/>
          </a:stretch>
        </p:blipFill>
        <p:spPr>
          <a:xfrm>
            <a:off x="895349" y="445025"/>
            <a:ext cx="6607176" cy="2444699"/>
          </a:xfrm>
          <a:prstGeom prst="rect">
            <a:avLst/>
          </a:prstGeom>
          <a:noFill/>
          <a:ln cap="flat" cmpd="sng" w="76200">
            <a:solidFill>
              <a:srgbClr val="000000"/>
            </a:solidFill>
            <a:prstDash val="dot"/>
            <a:round/>
            <a:headEnd len="sm" w="sm" type="none"/>
            <a:tailEnd len="sm" w="sm" type="none"/>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4"/>
          <p:cNvSpPr txBox="1"/>
          <p:nvPr>
            <p:ph type="ctrTitle"/>
          </p:nvPr>
        </p:nvSpPr>
        <p:spPr>
          <a:xfrm>
            <a:off x="411175" y="644300"/>
            <a:ext cx="8282400" cy="21090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Thank you…. </a:t>
            </a:r>
            <a:endParaRPr/>
          </a:p>
        </p:txBody>
      </p:sp>
      <p:sp>
        <p:nvSpPr>
          <p:cNvPr id="160" name="Google Shape;160;p24"/>
          <p:cNvSpPr txBox="1"/>
          <p:nvPr>
            <p:ph idx="1" type="subTitle"/>
          </p:nvPr>
        </p:nvSpPr>
        <p:spPr>
          <a:xfrm>
            <a:off x="4718015" y="3299808"/>
            <a:ext cx="2325000" cy="976200"/>
          </a:xfrm>
          <a:prstGeom prst="rect">
            <a:avLst/>
          </a:prstGeom>
          <a:solidFill>
            <a:schemeClr val="dk1"/>
          </a:solidFill>
          <a:ln cap="flat" cmpd="sng" w="38100">
            <a:solidFill>
              <a:srgbClr val="000000"/>
            </a:solidFill>
            <a:prstDash val="lgDash"/>
            <a:round/>
            <a:headEnd len="sm" w="sm" type="none"/>
            <a:tailEnd len="sm" w="sm" type="none"/>
          </a:ln>
        </p:spPr>
        <p:txBody>
          <a:bodyPr anchorCtr="0" anchor="ctr" bIns="91425" lIns="91425" spcFirstLastPara="1" rIns="91425" wrap="square" tIns="91425">
            <a:normAutofit fontScale="85000"/>
          </a:bodyPr>
          <a:lstStyle/>
          <a:p>
            <a:pPr indent="0" lvl="0" marL="0" rtl="0" algn="ctr">
              <a:spcBef>
                <a:spcPts val="0"/>
              </a:spcBef>
              <a:spcAft>
                <a:spcPts val="0"/>
              </a:spcAft>
              <a:buNone/>
            </a:pPr>
            <a:r>
              <a:rPr lang="en">
                <a:solidFill>
                  <a:schemeClr val="lt1"/>
                </a:solidFill>
              </a:rPr>
              <a:t>~Roll no 43,44</a:t>
            </a:r>
            <a:endParaRPr>
              <a:solidFill>
                <a:schemeClr val="lt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Modern Writer">
  <a:themeElements>
    <a:clrScheme name="Modern Writer">
      <a:dk1>
        <a:srgbClr val="E91D63"/>
      </a:dk1>
      <a:lt1>
        <a:srgbClr val="FFFFFF"/>
      </a:lt1>
      <a:dk2>
        <a:srgbClr val="424242"/>
      </a:dk2>
      <a:lt2>
        <a:srgbClr val="999999"/>
      </a:lt2>
      <a:accent1>
        <a:srgbClr val="607D8B"/>
      </a:accent1>
      <a:accent2>
        <a:srgbClr val="673AB7"/>
      </a:accent2>
      <a:accent3>
        <a:srgbClr val="9C26B0"/>
      </a:accent3>
      <a:accent4>
        <a:srgbClr val="0090AC"/>
      </a:accent4>
      <a:accent5>
        <a:srgbClr val="00838F"/>
      </a:accent5>
      <a:accent6>
        <a:srgbClr val="F8E71C"/>
      </a:accent6>
      <a:hlink>
        <a:srgbClr val="00838F"/>
      </a:hlink>
      <a:folHlink>
        <a:srgbClr val="00838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