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58" r:id="rId5"/>
    <p:sldId id="260" r:id="rId6"/>
    <p:sldId id="261" r:id="rId7"/>
    <p:sldId id="262"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457913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874798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269915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31858B-8E25-41AB-A803-4AAA478781CD}" type="datetimeFigureOut">
              <a:rPr lang="en-IN" smtClean="0"/>
              <a:t>25-10-2023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91170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31858B-8E25-41AB-A803-4AAA478781CD}" type="datetimeFigureOut">
              <a:rPr lang="en-IN" smtClean="0"/>
              <a:t>25-10-2023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174546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291617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133637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951608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1858B-8E25-41AB-A803-4AAA478781CD}" type="datetimeFigureOut">
              <a:rPr lang="en-IN" smtClean="0"/>
              <a:t>25-10-2023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905041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1858B-8E25-41AB-A803-4AAA478781CD}" type="datetimeFigureOut">
              <a:rPr lang="en-IN" smtClean="0"/>
              <a:t>25-10-2023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384717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922208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36324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206066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2497586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680903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2535750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31858B-8E25-41AB-A803-4AAA478781CD}" type="datetimeFigureOut">
              <a:rPr lang="en-IN" smtClean="0"/>
              <a:t>25-10-2023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993F4B-6C74-4A82-8D4B-4CFBB26744C2}" type="slidenum">
              <a:rPr lang="en-IN" smtClean="0"/>
              <a:t>‹#›</a:t>
            </a:fld>
            <a:endParaRPr lang="en-IN"/>
          </a:p>
        </p:txBody>
      </p:sp>
    </p:spTree>
    <p:extLst>
      <p:ext uri="{BB962C8B-B14F-4D97-AF65-F5344CB8AC3E}">
        <p14:creationId xmlns:p14="http://schemas.microsoft.com/office/powerpoint/2010/main" val="355738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B31858B-8E25-41AB-A803-4AAA478781CD}" type="datetimeFigureOut">
              <a:rPr lang="en-IN" smtClean="0"/>
              <a:t>25-10-2023</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0993F4B-6C74-4A82-8D4B-4CFBB26744C2}" type="slidenum">
              <a:rPr lang="en-IN" smtClean="0"/>
              <a:t>‹#›</a:t>
            </a:fld>
            <a:endParaRPr lang="en-IN"/>
          </a:p>
        </p:txBody>
      </p:sp>
    </p:spTree>
    <p:extLst>
      <p:ext uri="{BB962C8B-B14F-4D97-AF65-F5344CB8AC3E}">
        <p14:creationId xmlns:p14="http://schemas.microsoft.com/office/powerpoint/2010/main" val="106829874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y.clevelandclinic.org/health/articles/22601-insulin" TargetMode="External"/><Relationship Id="rId2" Type="http://schemas.openxmlformats.org/officeDocument/2006/relationships/hyperlink" Target="https://my.clevelandclinic.org/health/body/21743-pancrea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my.clevelandclinic.org/health/articles/9709-pregnancy-am-i-pregnant" TargetMode="External"/><Relationship Id="rId3" Type="http://schemas.openxmlformats.org/officeDocument/2006/relationships/hyperlink" Target="https://my.clevelandclinic.org/health/diseases/21624-autoimmune-diseases" TargetMode="External"/><Relationship Id="rId7" Type="http://schemas.openxmlformats.org/officeDocument/2006/relationships/hyperlink" Target="https://my.clevelandclinic.org/health/diseases/9012-gestational-diabetes" TargetMode="External"/><Relationship Id="rId2" Type="http://schemas.openxmlformats.org/officeDocument/2006/relationships/hyperlink" Target="https://my.clevelandclinic.org/health/diseases/21500-type-1-diabetes" TargetMode="External"/><Relationship Id="rId1" Type="http://schemas.openxmlformats.org/officeDocument/2006/relationships/slideLayout" Target="../slideLayouts/slideLayout2.xml"/><Relationship Id="rId6" Type="http://schemas.openxmlformats.org/officeDocument/2006/relationships/hyperlink" Target="https://my.clevelandclinic.org/health/diseases/22206-insulin-resistance" TargetMode="External"/><Relationship Id="rId5" Type="http://schemas.openxmlformats.org/officeDocument/2006/relationships/hyperlink" Target="https://my.clevelandclinic.org/health/diseases/21501-type-2-diabetes" TargetMode="External"/><Relationship Id="rId4" Type="http://schemas.openxmlformats.org/officeDocument/2006/relationships/hyperlink" Target="https://my.clevelandclinic.org/health/articles/21196-immune-syste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Dietary advice for optimal nutrition </a:t>
            </a:r>
            <a:endParaRPr lang="en-IN" dirty="0"/>
          </a:p>
        </p:txBody>
      </p:sp>
      <p:sp>
        <p:nvSpPr>
          <p:cNvPr id="3" name="Subtitle 2"/>
          <p:cNvSpPr>
            <a:spLocks noGrp="1"/>
          </p:cNvSpPr>
          <p:nvPr>
            <p:ph type="subTitle" idx="1"/>
          </p:nvPr>
        </p:nvSpPr>
        <p:spPr/>
        <p:txBody>
          <a:bodyPr>
            <a:normAutofit/>
          </a:bodyPr>
          <a:lstStyle/>
          <a:p>
            <a:r>
              <a:rPr lang="en-US" sz="2800" dirty="0" smtClean="0"/>
              <a:t>For diabetes</a:t>
            </a:r>
            <a:endParaRPr lang="en-IN" sz="2800" dirty="0"/>
          </a:p>
        </p:txBody>
      </p:sp>
      <p:sp>
        <p:nvSpPr>
          <p:cNvPr id="4" name="TextBox 3"/>
          <p:cNvSpPr txBox="1"/>
          <p:nvPr/>
        </p:nvSpPr>
        <p:spPr>
          <a:xfrm>
            <a:off x="9549930" y="6488668"/>
            <a:ext cx="2642070" cy="369332"/>
          </a:xfrm>
          <a:prstGeom prst="rect">
            <a:avLst/>
          </a:prstGeom>
          <a:noFill/>
        </p:spPr>
        <p:txBody>
          <a:bodyPr wrap="none" rtlCol="0">
            <a:spAutoFit/>
          </a:bodyPr>
          <a:lstStyle/>
          <a:p>
            <a:r>
              <a:rPr lang="en-US" dirty="0" smtClean="0"/>
              <a:t>BY- </a:t>
            </a:r>
            <a:r>
              <a:rPr lang="en-US" dirty="0" err="1" smtClean="0"/>
              <a:t>Karthik</a:t>
            </a:r>
            <a:r>
              <a:rPr lang="en-US" dirty="0" smtClean="0"/>
              <a:t> and </a:t>
            </a:r>
            <a:r>
              <a:rPr lang="en-US" dirty="0" err="1" smtClean="0"/>
              <a:t>Pallavi</a:t>
            </a:r>
            <a:endParaRPr lang="en-IN" dirty="0"/>
          </a:p>
        </p:txBody>
      </p:sp>
    </p:spTree>
    <p:extLst>
      <p:ext uri="{BB962C8B-B14F-4D97-AF65-F5344CB8AC3E}">
        <p14:creationId xmlns:p14="http://schemas.microsoft.com/office/powerpoint/2010/main" val="3885655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diabetes?</a:t>
            </a:r>
            <a:br>
              <a:rPr lang="en-US" b="1" dirty="0"/>
            </a:br>
            <a:endParaRPr lang="en-IN" dirty="0"/>
          </a:p>
        </p:txBody>
      </p:sp>
      <p:sp>
        <p:nvSpPr>
          <p:cNvPr id="3" name="Content Placeholder 2"/>
          <p:cNvSpPr>
            <a:spLocks noGrp="1"/>
          </p:cNvSpPr>
          <p:nvPr>
            <p:ph idx="1"/>
          </p:nvPr>
        </p:nvSpPr>
        <p:spPr/>
        <p:txBody>
          <a:bodyPr>
            <a:normAutofit/>
          </a:bodyPr>
          <a:lstStyle/>
          <a:p>
            <a:pPr marL="0" indent="0">
              <a:buNone/>
            </a:pPr>
            <a:endParaRPr lang="en-US" sz="2400" b="1" dirty="0"/>
          </a:p>
          <a:p>
            <a:r>
              <a:rPr lang="en-US" sz="2400" dirty="0"/>
              <a:t>Diabetes is </a:t>
            </a:r>
            <a:r>
              <a:rPr lang="en-US" sz="2400" dirty="0" smtClean="0"/>
              <a:t>a chronic </a:t>
            </a:r>
            <a:r>
              <a:rPr lang="en-US" sz="2400" dirty="0"/>
              <a:t>condition that happens when your blood sugar (glucose) is too high. It develops when your </a:t>
            </a:r>
            <a:r>
              <a:rPr lang="en-US" sz="2400" dirty="0">
                <a:hlinkClick r:id="rId2"/>
              </a:rPr>
              <a:t>pancreas</a:t>
            </a:r>
            <a:r>
              <a:rPr lang="en-US" sz="2400" dirty="0"/>
              <a:t> doesn’t make enough </a:t>
            </a:r>
            <a:r>
              <a:rPr lang="en-US" sz="2400" dirty="0">
                <a:hlinkClick r:id="rId3"/>
              </a:rPr>
              <a:t>insulin</a:t>
            </a:r>
            <a:r>
              <a:rPr lang="en-US" sz="2400" dirty="0"/>
              <a:t> or any at all, or when your body isn’t responding to the effects of insulin properly.</a:t>
            </a:r>
          </a:p>
          <a:p>
            <a:endParaRPr lang="en-IN" sz="2400" dirty="0"/>
          </a:p>
        </p:txBody>
      </p:sp>
    </p:spTree>
    <p:extLst>
      <p:ext uri="{BB962C8B-B14F-4D97-AF65-F5344CB8AC3E}">
        <p14:creationId xmlns:p14="http://schemas.microsoft.com/office/powerpoint/2010/main" val="123807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Diabetes Mellitus </a:t>
            </a:r>
            <a:endParaRPr lang="en-IN" dirty="0"/>
          </a:p>
        </p:txBody>
      </p:sp>
      <p:sp>
        <p:nvSpPr>
          <p:cNvPr id="3" name="Content Placeholder 2"/>
          <p:cNvSpPr>
            <a:spLocks noGrp="1"/>
          </p:cNvSpPr>
          <p:nvPr>
            <p:ph idx="1"/>
          </p:nvPr>
        </p:nvSpPr>
        <p:spPr/>
        <p:txBody>
          <a:bodyPr>
            <a:normAutofit fontScale="77500" lnSpcReduction="20000"/>
          </a:bodyPr>
          <a:lstStyle/>
          <a:p>
            <a:r>
              <a:rPr lang="en-US" dirty="0"/>
              <a:t>The term is derived from </a:t>
            </a:r>
            <a:r>
              <a:rPr lang="en-US" dirty="0" err="1"/>
              <a:t>greek</a:t>
            </a:r>
            <a:r>
              <a:rPr lang="en-US" dirty="0"/>
              <a:t> words </a:t>
            </a:r>
            <a:r>
              <a:rPr lang="en-US" dirty="0" err="1"/>
              <a:t>dia</a:t>
            </a:r>
            <a:r>
              <a:rPr lang="en-US" dirty="0"/>
              <a:t> [through], </a:t>
            </a:r>
            <a:r>
              <a:rPr lang="en-US" dirty="0" err="1"/>
              <a:t>bainein</a:t>
            </a:r>
            <a:r>
              <a:rPr lang="en-US" dirty="0"/>
              <a:t> [ to go ] and</a:t>
            </a:r>
          </a:p>
          <a:p>
            <a:r>
              <a:rPr lang="en-US" dirty="0"/>
              <a:t>diabetes literally means pass through. The </a:t>
            </a:r>
            <a:r>
              <a:rPr lang="en-US" dirty="0" err="1"/>
              <a:t>greek</a:t>
            </a:r>
            <a:r>
              <a:rPr lang="en-US" dirty="0"/>
              <a:t> word mellitus means sweet .</a:t>
            </a:r>
          </a:p>
          <a:p>
            <a:endParaRPr lang="en-US" dirty="0"/>
          </a:p>
          <a:p>
            <a:r>
              <a:rPr lang="en-US" dirty="0"/>
              <a:t>Diabetes mellitus is metabolic disease due to absolute or relative insulin</a:t>
            </a:r>
          </a:p>
          <a:p>
            <a:r>
              <a:rPr lang="en-US" dirty="0"/>
              <a:t>deficiency . It is </a:t>
            </a:r>
            <a:r>
              <a:rPr lang="en-US" dirty="0" smtClean="0"/>
              <a:t>common </a:t>
            </a:r>
            <a:r>
              <a:rPr lang="en-US" dirty="0"/>
              <a:t>clinical condition.</a:t>
            </a:r>
          </a:p>
          <a:p>
            <a:endParaRPr lang="en-US" dirty="0"/>
          </a:p>
          <a:p>
            <a:r>
              <a:rPr lang="en-US" dirty="0"/>
              <a:t>About 10% of total population, and 1/5th of persons above the age of 50, suffer</a:t>
            </a:r>
          </a:p>
          <a:p>
            <a:r>
              <a:rPr lang="en-US" dirty="0"/>
              <a:t>from this disease.</a:t>
            </a:r>
          </a:p>
          <a:p>
            <a:endParaRPr lang="en-US" dirty="0"/>
          </a:p>
          <a:p>
            <a:r>
              <a:rPr lang="en-US" dirty="0"/>
              <a:t>It is a major cause for morbidity and mortality.</a:t>
            </a:r>
          </a:p>
          <a:p>
            <a:endParaRPr lang="en-US" dirty="0"/>
          </a:p>
          <a:p>
            <a:r>
              <a:rPr lang="en-US" dirty="0"/>
              <a:t>Insulin deficiency leads to increased blood glucose level. </a:t>
            </a:r>
            <a:r>
              <a:rPr lang="en-US" dirty="0" err="1"/>
              <a:t>inspite</a:t>
            </a:r>
            <a:r>
              <a:rPr lang="en-US" dirty="0"/>
              <a:t> of this high</a:t>
            </a:r>
          </a:p>
          <a:p>
            <a:r>
              <a:rPr lang="en-US" dirty="0"/>
              <a:t>blood glucose, entry of glucose into the cell is inefficient.</a:t>
            </a:r>
            <a:endParaRPr lang="en-IN" dirty="0"/>
          </a:p>
        </p:txBody>
      </p:sp>
    </p:spTree>
    <p:extLst>
      <p:ext uri="{BB962C8B-B14F-4D97-AF65-F5344CB8AC3E}">
        <p14:creationId xmlns:p14="http://schemas.microsoft.com/office/powerpoint/2010/main" val="1136741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diabetes </a:t>
            </a:r>
            <a:endParaRPr lang="en-IN" dirty="0"/>
          </a:p>
        </p:txBody>
      </p:sp>
      <p:sp>
        <p:nvSpPr>
          <p:cNvPr id="3" name="Content Placeholder 2"/>
          <p:cNvSpPr>
            <a:spLocks noGrp="1"/>
          </p:cNvSpPr>
          <p:nvPr>
            <p:ph idx="1"/>
          </p:nvPr>
        </p:nvSpPr>
        <p:spPr>
          <a:xfrm>
            <a:off x="1103312" y="1700012"/>
            <a:ext cx="8946541" cy="4548388"/>
          </a:xfrm>
        </p:spPr>
        <p:txBody>
          <a:bodyPr>
            <a:normAutofit/>
          </a:bodyPr>
          <a:lstStyle/>
          <a:p>
            <a:r>
              <a:rPr lang="en-US" b="1" dirty="0">
                <a:hlinkClick r:id="rId2"/>
              </a:rPr>
              <a:t>Type 1 diabetes</a:t>
            </a:r>
            <a:r>
              <a:rPr lang="en-US" dirty="0"/>
              <a:t>: This type is an </a:t>
            </a:r>
            <a:r>
              <a:rPr lang="en-US" dirty="0">
                <a:hlinkClick r:id="rId3"/>
              </a:rPr>
              <a:t>autoimmune disease</a:t>
            </a:r>
            <a:r>
              <a:rPr lang="en-US" dirty="0"/>
              <a:t> in which your </a:t>
            </a:r>
            <a:r>
              <a:rPr lang="en-US" dirty="0">
                <a:hlinkClick r:id="rId4"/>
              </a:rPr>
              <a:t>immune system</a:t>
            </a:r>
            <a:r>
              <a:rPr lang="en-US" dirty="0"/>
              <a:t> attacks and destroys insulin-producing cells in your pancreas for unknown reasons. Up to 10% of people who have diabetes have Type 1. It’s usually diagnosed in children and young adults, but it can develop at any age.</a:t>
            </a:r>
          </a:p>
          <a:p>
            <a:r>
              <a:rPr lang="en-US" b="1" dirty="0">
                <a:hlinkClick r:id="rId5"/>
              </a:rPr>
              <a:t>Type 2 diabetes</a:t>
            </a:r>
            <a:r>
              <a:rPr lang="en-US" dirty="0"/>
              <a:t>: With this type, your body doesn’t make enough insulin and/or your body’s cells don’t respond normally to the insulin (</a:t>
            </a:r>
            <a:r>
              <a:rPr lang="en-US" dirty="0">
                <a:hlinkClick r:id="rId6"/>
              </a:rPr>
              <a:t>insulin resistance</a:t>
            </a:r>
            <a:r>
              <a:rPr lang="en-US" dirty="0"/>
              <a:t>). This is the most common type of diabetes. It mainly affects adults, but children can have it as well.</a:t>
            </a:r>
          </a:p>
          <a:p>
            <a:r>
              <a:rPr lang="en-US" b="1" dirty="0">
                <a:hlinkClick r:id="rId7"/>
              </a:rPr>
              <a:t>Gestational diabetes</a:t>
            </a:r>
            <a:r>
              <a:rPr lang="en-US" dirty="0"/>
              <a:t>: This type develops in some people during </a:t>
            </a:r>
            <a:r>
              <a:rPr lang="en-US" dirty="0">
                <a:hlinkClick r:id="rId8"/>
              </a:rPr>
              <a:t>pregnancy</a:t>
            </a:r>
            <a:r>
              <a:rPr lang="en-US" dirty="0"/>
              <a:t>. Gestational diabetes usually goes away after pregnancy. However, if you have gestational diabetes, you’re at a higher risk of developing Type 2 diabetes later in life.</a:t>
            </a:r>
          </a:p>
          <a:p>
            <a:endParaRPr lang="en-IN" dirty="0"/>
          </a:p>
        </p:txBody>
      </p:sp>
    </p:spTree>
    <p:extLst>
      <p:ext uri="{BB962C8B-B14F-4D97-AF65-F5344CB8AC3E}">
        <p14:creationId xmlns:p14="http://schemas.microsoft.com/office/powerpoint/2010/main" val="105711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DIET FOR PATIENT WITH DIABETES</a:t>
            </a:r>
            <a:br>
              <a:rPr lang="en-US" dirty="0"/>
            </a:br>
            <a:endParaRPr lang="en-IN" dirty="0"/>
          </a:p>
        </p:txBody>
      </p:sp>
      <p:sp>
        <p:nvSpPr>
          <p:cNvPr id="3" name="Content Placeholder 2"/>
          <p:cNvSpPr>
            <a:spLocks noGrp="1"/>
          </p:cNvSpPr>
          <p:nvPr>
            <p:ph idx="1"/>
          </p:nvPr>
        </p:nvSpPr>
        <p:spPr/>
        <p:txBody>
          <a:bodyPr/>
          <a:lstStyle/>
          <a:p>
            <a:r>
              <a:rPr lang="en-US" dirty="0" smtClean="0"/>
              <a:t>This is the first line of treatment.</a:t>
            </a:r>
          </a:p>
          <a:p>
            <a:r>
              <a:rPr lang="en-US" dirty="0" smtClean="0"/>
              <a:t>A diabetic patient is advised to take a balanced diet with high protein, low calories, devoid of refined sugars and low Saturated fat, adequate PUFA, low cholesterol and sufficient quantities of fiber.</a:t>
            </a:r>
            <a:endParaRPr lang="en-US" dirty="0"/>
          </a:p>
          <a:p>
            <a:r>
              <a:rPr lang="en-US" dirty="0"/>
              <a:t>Giving a diet having low glycemic index</a:t>
            </a:r>
            <a:r>
              <a:rPr lang="en-US" dirty="0" smtClean="0"/>
              <a:t>, so </a:t>
            </a:r>
            <a:r>
              <a:rPr lang="en-US" dirty="0"/>
              <a:t>that elevation in blood sugar </a:t>
            </a:r>
            <a:r>
              <a:rPr lang="en-US" dirty="0" smtClean="0"/>
              <a:t>is minimal .</a:t>
            </a:r>
          </a:p>
          <a:p>
            <a:r>
              <a:rPr lang="en-US" dirty="0" smtClean="0"/>
              <a:t>Giving the total calories in small divided doses , so that small quantity of food </a:t>
            </a:r>
            <a:r>
              <a:rPr lang="en-US" dirty="0"/>
              <a:t>is taken at frequent intervals.</a:t>
            </a:r>
            <a:endParaRPr lang="en-IN" dirty="0"/>
          </a:p>
        </p:txBody>
      </p:sp>
    </p:spTree>
    <p:extLst>
      <p:ext uri="{BB962C8B-B14F-4D97-AF65-F5344CB8AC3E}">
        <p14:creationId xmlns:p14="http://schemas.microsoft.com/office/powerpoint/2010/main" val="790794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Glycemic Index</a:t>
            </a:r>
            <a:endParaRPr lang="en-IN" dirty="0"/>
          </a:p>
        </p:txBody>
      </p:sp>
      <p:sp>
        <p:nvSpPr>
          <p:cNvPr id="3" name="Content Placeholder 2"/>
          <p:cNvSpPr>
            <a:spLocks noGrp="1"/>
          </p:cNvSpPr>
          <p:nvPr>
            <p:ph idx="1"/>
          </p:nvPr>
        </p:nvSpPr>
        <p:spPr>
          <a:xfrm>
            <a:off x="1103312" y="2052918"/>
            <a:ext cx="9843730" cy="4195481"/>
          </a:xfrm>
        </p:spPr>
        <p:txBody>
          <a:bodyPr>
            <a:noAutofit/>
          </a:bodyPr>
          <a:lstStyle/>
          <a:p>
            <a:r>
              <a:rPr lang="en-US" sz="1800" dirty="0"/>
              <a:t>A glycemic index is a number from 0 to 100 assigned to a food with pure glucose</a:t>
            </a:r>
          </a:p>
          <a:p>
            <a:r>
              <a:rPr lang="en-US" sz="1800" dirty="0"/>
              <a:t>given the value of 100 which represents the relative rise in the blood glucose </a:t>
            </a:r>
            <a:r>
              <a:rPr lang="en-US" sz="1800" dirty="0" smtClean="0"/>
              <a:t>level two </a:t>
            </a:r>
            <a:r>
              <a:rPr lang="en-US" sz="1800" dirty="0"/>
              <a:t>hours after consuming that food .</a:t>
            </a:r>
          </a:p>
          <a:p>
            <a:endParaRPr lang="en-US" sz="1800" dirty="0"/>
          </a:p>
          <a:p>
            <a:r>
              <a:rPr lang="en-US" sz="1800" dirty="0"/>
              <a:t>It is assessed by glucose tolerance test .</a:t>
            </a:r>
          </a:p>
          <a:p>
            <a:endParaRPr lang="en-US" sz="1800" dirty="0"/>
          </a:p>
          <a:p>
            <a:r>
              <a:rPr lang="en-US" sz="1800" dirty="0" smtClean="0"/>
              <a:t>Reference </a:t>
            </a:r>
            <a:r>
              <a:rPr lang="en-US" sz="1800" dirty="0"/>
              <a:t>meal is taken as 50 g of glucose</a:t>
            </a:r>
          </a:p>
          <a:p>
            <a:endParaRPr lang="en-US" sz="1800" dirty="0"/>
          </a:p>
          <a:p>
            <a:r>
              <a:rPr lang="en-US" sz="1800" dirty="0"/>
              <a:t>Index = Increment area under glucose tolerance curve after 50 g test meal x 100</a:t>
            </a:r>
          </a:p>
          <a:p>
            <a:pPr marL="0" indent="0">
              <a:buNone/>
            </a:pPr>
            <a:r>
              <a:rPr lang="en-US" sz="1800" dirty="0"/>
              <a:t> </a:t>
            </a:r>
            <a:r>
              <a:rPr lang="en-US" sz="1800" dirty="0" smtClean="0"/>
              <a:t>                  Incremental </a:t>
            </a:r>
            <a:r>
              <a:rPr lang="en-US" sz="1800" dirty="0"/>
              <a:t>area under curve after 50 g of reference meal ( glucose )</a:t>
            </a:r>
            <a:endParaRPr lang="en-IN" sz="1800" dirty="0"/>
          </a:p>
        </p:txBody>
      </p:sp>
    </p:spTree>
    <p:extLst>
      <p:ext uri="{BB962C8B-B14F-4D97-AF65-F5344CB8AC3E}">
        <p14:creationId xmlns:p14="http://schemas.microsoft.com/office/powerpoint/2010/main" val="568764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ycemic Index Diet and Diabet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6486" y="571567"/>
            <a:ext cx="3432896" cy="41957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6114244" y="3047362"/>
            <a:ext cx="4556910" cy="3439933"/>
          </a:xfrm>
          <a:prstGeom prst="rect">
            <a:avLst/>
          </a:prstGeom>
        </p:spPr>
      </p:pic>
    </p:spTree>
    <p:extLst>
      <p:ext uri="{BB962C8B-B14F-4D97-AF65-F5344CB8AC3E}">
        <p14:creationId xmlns:p14="http://schemas.microsoft.com/office/powerpoint/2010/main" val="2764097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foods </a:t>
            </a:r>
            <a:endParaRPr lang="en-IN" dirty="0"/>
          </a:p>
        </p:txBody>
      </p:sp>
      <p:sp>
        <p:nvSpPr>
          <p:cNvPr id="3" name="Content Placeholder 2"/>
          <p:cNvSpPr>
            <a:spLocks noGrp="1"/>
          </p:cNvSpPr>
          <p:nvPr>
            <p:ph idx="1"/>
          </p:nvPr>
        </p:nvSpPr>
        <p:spPr/>
        <p:txBody>
          <a:bodyPr>
            <a:normAutofit fontScale="92500" lnSpcReduction="10000"/>
          </a:bodyPr>
          <a:lstStyle/>
          <a:p>
            <a:r>
              <a:rPr lang="en-US" b="1" dirty="0"/>
              <a:t>Healthy carbohydrates</a:t>
            </a:r>
          </a:p>
          <a:p>
            <a:r>
              <a:rPr lang="en-US" dirty="0"/>
              <a:t>During digestion, sugars and starches break down into blood glucose. Sugars also are known as simple carbohydrates, and starches also are known as complex carbohydrates. Focus on healthy carbohydrates, such as:</a:t>
            </a:r>
          </a:p>
          <a:p>
            <a:r>
              <a:rPr lang="en-US" dirty="0"/>
              <a:t>Fruits.</a:t>
            </a:r>
          </a:p>
          <a:p>
            <a:r>
              <a:rPr lang="en-US" dirty="0"/>
              <a:t>Vegetables.</a:t>
            </a:r>
          </a:p>
          <a:p>
            <a:r>
              <a:rPr lang="en-US" dirty="0"/>
              <a:t>Whole grains.</a:t>
            </a:r>
          </a:p>
          <a:p>
            <a:r>
              <a:rPr lang="en-US" dirty="0"/>
              <a:t>Legumes, such as beans and peas.</a:t>
            </a:r>
          </a:p>
          <a:p>
            <a:r>
              <a:rPr lang="en-US" dirty="0"/>
              <a:t>Low-fat dairy products, such as milk and cheese.</a:t>
            </a:r>
          </a:p>
          <a:p>
            <a:r>
              <a:rPr lang="en-US" dirty="0"/>
              <a:t>Avoid less healthy carbohydrates, such as foods or drinks with added fats, sugars and sodium.</a:t>
            </a:r>
          </a:p>
          <a:p>
            <a:endParaRPr lang="en-IN" dirty="0"/>
          </a:p>
        </p:txBody>
      </p:sp>
    </p:spTree>
    <p:extLst>
      <p:ext uri="{BB962C8B-B14F-4D97-AF65-F5344CB8AC3E}">
        <p14:creationId xmlns:p14="http://schemas.microsoft.com/office/powerpoint/2010/main" val="69655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246" y="540914"/>
            <a:ext cx="9650608" cy="5707486"/>
          </a:xfrm>
        </p:spPr>
        <p:txBody>
          <a:bodyPr/>
          <a:lstStyle/>
          <a:p>
            <a:r>
              <a:rPr lang="en-US" b="1" dirty="0"/>
              <a:t>Fiber-rich foods</a:t>
            </a:r>
          </a:p>
          <a:p>
            <a:r>
              <a:rPr lang="en-US" dirty="0"/>
              <a:t>Dietary fiber includes all parts of plant foods that your body can't digest or absorb. Fiber moderates how your body digests food and helps control blood sugar levels. Foods high in fiber include:</a:t>
            </a:r>
          </a:p>
          <a:p>
            <a:r>
              <a:rPr lang="en-US" dirty="0"/>
              <a:t>Vegetables.</a:t>
            </a:r>
          </a:p>
          <a:p>
            <a:r>
              <a:rPr lang="en-US" dirty="0"/>
              <a:t>Fruits.</a:t>
            </a:r>
          </a:p>
          <a:p>
            <a:r>
              <a:rPr lang="en-US" dirty="0"/>
              <a:t>Nuts.</a:t>
            </a:r>
          </a:p>
          <a:p>
            <a:r>
              <a:rPr lang="en-US" dirty="0"/>
              <a:t>Legumes, such as beans and peas.</a:t>
            </a:r>
          </a:p>
          <a:p>
            <a:r>
              <a:rPr lang="en-US" dirty="0"/>
              <a:t>Whole grains.</a:t>
            </a:r>
          </a:p>
          <a:p>
            <a:r>
              <a:rPr lang="en-US" b="1" dirty="0"/>
              <a:t>Heart-healthy fish</a:t>
            </a:r>
          </a:p>
          <a:p>
            <a:r>
              <a:rPr lang="en-US" dirty="0"/>
              <a:t>Eat heart-healthy fish at least twice a week. Fish such as salmon, mackerel, tuna and sardines are rich in omega-3 fatty acids. These omega-3s may prevent heart disease.</a:t>
            </a:r>
          </a:p>
          <a:p>
            <a:endParaRPr lang="en-IN" dirty="0"/>
          </a:p>
        </p:txBody>
      </p:sp>
    </p:spTree>
    <p:extLst>
      <p:ext uri="{BB962C8B-B14F-4D97-AF65-F5344CB8AC3E}">
        <p14:creationId xmlns:p14="http://schemas.microsoft.com/office/powerpoint/2010/main" val="1587668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096" y="914400"/>
            <a:ext cx="9315758" cy="5333999"/>
          </a:xfrm>
        </p:spPr>
        <p:txBody>
          <a:bodyPr/>
          <a:lstStyle/>
          <a:p>
            <a:r>
              <a:rPr lang="en-US" b="1" dirty="0"/>
              <a:t>'Good' fats</a:t>
            </a:r>
          </a:p>
          <a:p>
            <a:r>
              <a:rPr lang="en-US" dirty="0"/>
              <a:t>Foods containing monounsaturated and polyunsaturated fats can help lower your cholesterol levels. These include:</a:t>
            </a:r>
          </a:p>
          <a:p>
            <a:r>
              <a:rPr lang="en-US" dirty="0"/>
              <a:t>Avocados.</a:t>
            </a:r>
          </a:p>
          <a:p>
            <a:r>
              <a:rPr lang="en-US" dirty="0"/>
              <a:t>Nuts.</a:t>
            </a:r>
          </a:p>
          <a:p>
            <a:r>
              <a:rPr lang="en-US" dirty="0"/>
              <a:t>Canola, olive and peanut oils.</a:t>
            </a:r>
          </a:p>
          <a:p>
            <a:r>
              <a:rPr lang="en-US" dirty="0"/>
              <a:t>But don't overdo it, as all fats are high in calories.</a:t>
            </a:r>
          </a:p>
          <a:p>
            <a:endParaRPr lang="en-IN" dirty="0"/>
          </a:p>
        </p:txBody>
      </p:sp>
    </p:spTree>
    <p:extLst>
      <p:ext uri="{BB962C8B-B14F-4D97-AF65-F5344CB8AC3E}">
        <p14:creationId xmlns:p14="http://schemas.microsoft.com/office/powerpoint/2010/main" val="3051956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Foods to avoid</a:t>
            </a:r>
            <a:endParaRPr lang="en-IN" dirty="0"/>
          </a:p>
        </p:txBody>
      </p:sp>
      <p:sp>
        <p:nvSpPr>
          <p:cNvPr id="3" name="Content Placeholder 2"/>
          <p:cNvSpPr>
            <a:spLocks noGrp="1"/>
          </p:cNvSpPr>
          <p:nvPr>
            <p:ph idx="1"/>
          </p:nvPr>
        </p:nvSpPr>
        <p:spPr/>
        <p:txBody>
          <a:bodyPr/>
          <a:lstStyle/>
          <a:p>
            <a:r>
              <a:rPr lang="en-US" b="1" dirty="0"/>
              <a:t>Saturated fats.</a:t>
            </a:r>
            <a:r>
              <a:rPr lang="en-US" dirty="0"/>
              <a:t> Avoid high-fat dairy products and animal proteins such as butter, beef, hot dogs, sausage and bacon. Limit coconut and palm kernel oils.</a:t>
            </a:r>
          </a:p>
          <a:p>
            <a:r>
              <a:rPr lang="en-US" b="1" dirty="0"/>
              <a:t>Trans fats.</a:t>
            </a:r>
            <a:r>
              <a:rPr lang="en-US" dirty="0"/>
              <a:t> Avoid trans fats found in processed snacks, baked goods, shortening and stick margarines.</a:t>
            </a:r>
          </a:p>
          <a:p>
            <a:r>
              <a:rPr lang="en-US" b="1" dirty="0"/>
              <a:t>Cholesterol.</a:t>
            </a:r>
            <a:r>
              <a:rPr lang="en-US" dirty="0"/>
              <a:t> Cholesterol sources include high-fat dairy products and high-fat animal proteins, egg yolks, liver, and other organ meats. Aim for no more than 200 milligrams (mg) of cholesterol a day.</a:t>
            </a:r>
          </a:p>
          <a:p>
            <a:r>
              <a:rPr lang="en-US" b="1" dirty="0"/>
              <a:t>Sodium.</a:t>
            </a:r>
            <a:r>
              <a:rPr lang="en-US" dirty="0"/>
              <a:t> Aim for no more than 2,300 mg of sodium a day. Your health care provider may suggest you aim for a smaller amount if you have high blood pressure.</a:t>
            </a:r>
          </a:p>
          <a:p>
            <a:endParaRPr lang="en-IN" dirty="0"/>
          </a:p>
        </p:txBody>
      </p:sp>
    </p:spTree>
    <p:extLst>
      <p:ext uri="{BB962C8B-B14F-4D97-AF65-F5344CB8AC3E}">
        <p14:creationId xmlns:p14="http://schemas.microsoft.com/office/powerpoint/2010/main" val="177793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are the results of this kind of diet?</a:t>
            </a:r>
            <a:br>
              <a:rPr lang="en-US" b="1" dirty="0"/>
            </a:br>
            <a:endParaRPr lang="en-IN" dirty="0"/>
          </a:p>
        </p:txBody>
      </p:sp>
      <p:sp>
        <p:nvSpPr>
          <p:cNvPr id="3" name="Content Placeholder 2"/>
          <p:cNvSpPr>
            <a:spLocks noGrp="1"/>
          </p:cNvSpPr>
          <p:nvPr>
            <p:ph idx="1"/>
          </p:nvPr>
        </p:nvSpPr>
        <p:spPr/>
        <p:txBody>
          <a:bodyPr/>
          <a:lstStyle/>
          <a:p>
            <a:r>
              <a:rPr lang="en-US" dirty="0" smtClean="0"/>
              <a:t>Embracing </a:t>
            </a:r>
            <a:r>
              <a:rPr lang="en-US" dirty="0"/>
              <a:t>a healthy-eating plan is the best way to keep your blood sugar level under control and prevent diabetes complications. And if you need to lose weight, you can tailor the plan to your specific goals.</a:t>
            </a:r>
          </a:p>
          <a:p>
            <a:r>
              <a:rPr lang="en-US" dirty="0"/>
              <a:t>Aside from managing your diabetes, a healthy diet offers other benefits too. Because this diet recommends generous amounts of fruits, vegetables and fiber, following it is likely to lower your risk of cardiovascular diseases and certain types of cancer. And eating low-fat dairy products can reduce your risk of low bone mass in the future.</a:t>
            </a:r>
          </a:p>
          <a:p>
            <a:endParaRPr lang="en-IN" dirty="0"/>
          </a:p>
        </p:txBody>
      </p:sp>
    </p:spTree>
    <p:extLst>
      <p:ext uri="{BB962C8B-B14F-4D97-AF65-F5344CB8AC3E}">
        <p14:creationId xmlns:p14="http://schemas.microsoft.com/office/powerpoint/2010/main" val="2272862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2125015"/>
            <a:ext cx="9676176" cy="2652366"/>
          </a:xfrm>
        </p:spPr>
        <p:txBody>
          <a:bodyPr/>
          <a:lstStyle/>
          <a:p>
            <a:r>
              <a:rPr lang="en-US" sz="6000" dirty="0" smtClean="0"/>
              <a:t>THANK YOU</a:t>
            </a:r>
            <a:endParaRPr lang="en-IN" sz="6000" dirty="0"/>
          </a:p>
        </p:txBody>
      </p:sp>
    </p:spTree>
    <p:extLst>
      <p:ext uri="{BB962C8B-B14F-4D97-AF65-F5344CB8AC3E}">
        <p14:creationId xmlns:p14="http://schemas.microsoft.com/office/powerpoint/2010/main" val="1385702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71</TotalTime>
  <Words>666</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Ion</vt:lpstr>
      <vt:lpstr>Dietary advice for optimal nutrition </vt:lpstr>
      <vt:lpstr>What is diabetes? </vt:lpstr>
      <vt:lpstr>Diabetes Mellitus </vt:lpstr>
      <vt:lpstr>Types of diabetes </vt:lpstr>
      <vt:lpstr>DIET FOR PATIENT WITH DIABETES </vt:lpstr>
      <vt:lpstr>Glycemic Index</vt:lpstr>
      <vt:lpstr>PowerPoint Presentation</vt:lpstr>
      <vt:lpstr>Recommended foods </vt:lpstr>
      <vt:lpstr>PowerPoint Presentation</vt:lpstr>
      <vt:lpstr>PowerPoint Presentation</vt:lpstr>
      <vt:lpstr>Foods to avoid</vt:lpstr>
      <vt:lpstr>What are the results of this kind of diet?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Dietary advice for optimal nutrition</dc:title>
  <dc:creator>hp</dc:creator>
  <cp:lastModifiedBy>hp</cp:lastModifiedBy>
  <cp:revision>8</cp:revision>
  <dcterms:created xsi:type="dcterms:W3CDTF">2023-10-25T19:12:39Z</dcterms:created>
  <dcterms:modified xsi:type="dcterms:W3CDTF">2023-10-25T20:23:41Z</dcterms:modified>
</cp:coreProperties>
</file>